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0" r:id="rId6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45" autoAdjust="0"/>
  </p:normalViewPr>
  <p:slideViewPr>
    <p:cSldViewPr>
      <p:cViewPr varScale="1">
        <p:scale>
          <a:sx n="73" d="100"/>
          <a:sy n="73" d="100"/>
        </p:scale>
        <p:origin x="-1458" y="-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6218863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14350" y="2336802"/>
            <a:ext cx="5829300" cy="243968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2824" y="6604000"/>
            <a:ext cx="6860824" cy="2549451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29F2B1-6B13-4E21-B973-08C18BC04BC7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311788-1724-43E0-9F54-B8864EB207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975106"/>
            <a:ext cx="6172200" cy="584809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F2B1-6B13-4E21-B973-08C18BC04BC7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1788-1724-43E0-9F54-B8864EB207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33010" y="366187"/>
            <a:ext cx="1333103" cy="745701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F2B1-6B13-4E21-B973-08C18BC04BC7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1788-1724-43E0-9F54-B8864EB207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F2B1-6B13-4E21-B973-08C18BC04BC7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1788-1724-43E0-9F54-B8864EB2071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F2B1-6B13-4E21-B973-08C18BC04BC7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1788-1724-43E0-9F54-B8864EB2071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2727510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2587698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F2B1-6B13-4E21-B973-08C18BC04BC7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1788-1724-43E0-9F54-B8864EB2071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70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1925726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925726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F2B1-6B13-4E21-B973-08C18BC04BC7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1788-1724-43E0-9F54-B8864EB2071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F2B1-6B13-4E21-B973-08C18BC04BC7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1788-1724-43E0-9F54-B8864EB207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F2B1-6B13-4E21-B973-08C18BC04BC7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1788-1724-43E0-9F54-B8864EB207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045274" y="8543925"/>
            <a:ext cx="1440180" cy="487680"/>
          </a:xfrm>
        </p:spPr>
        <p:txBody>
          <a:bodyPr/>
          <a:lstStyle/>
          <a:p>
            <a:fld id="{9C29F2B1-6B13-4E21-B973-08C18BC04BC7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11788-1724-43E0-9F54-B8864EB2071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5924" y="7257870"/>
            <a:ext cx="5372100" cy="864309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29F2B1-6B13-4E21-B973-08C18BC04BC7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5054" y="8543926"/>
            <a:ext cx="1763011" cy="4868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311788-1724-43E0-9F54-B8864EB2071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" y="6486830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74455" y="7926582"/>
            <a:ext cx="3705468" cy="12281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364288" y="7918681"/>
            <a:ext cx="2767838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6498084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6358272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374455" y="7926582"/>
            <a:ext cx="3705468" cy="12281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364288" y="7918681"/>
            <a:ext cx="2767838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1975105"/>
            <a:ext cx="61722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5045274" y="8543925"/>
            <a:ext cx="1440180" cy="48768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29F2B1-6B13-4E21-B973-08C18BC04BC7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285054" y="8543926"/>
            <a:ext cx="1763011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6485454" y="8543926"/>
            <a:ext cx="27432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8311788-1724-43E0-9F54-B8864EB207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57200"/>
            <a:ext cx="6477000" cy="3048000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ACE Study:</a:t>
            </a:r>
            <a:br>
              <a:rPr lang="en-US" b="1" dirty="0"/>
            </a:br>
            <a:r>
              <a:rPr lang="en-US" b="1" dirty="0"/>
              <a:t>Adverse </a:t>
            </a:r>
            <a:r>
              <a:rPr lang="en-US" b="1" dirty="0" err="1"/>
              <a:t>Chilhood</a:t>
            </a:r>
            <a:r>
              <a:rPr lang="en-US" b="1" dirty="0"/>
              <a:t> Events and their Effects on Health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6115050" cy="1599605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en-US" altLang="en-US" sz="2400" dirty="0"/>
              <a:t>Renée Ornelas, MD</a:t>
            </a:r>
          </a:p>
          <a:p>
            <a:pPr algn="ctr">
              <a:lnSpc>
                <a:spcPct val="80000"/>
              </a:lnSpc>
            </a:pPr>
            <a:r>
              <a:rPr lang="en-US" altLang="en-US" sz="2400" dirty="0"/>
              <a:t>Director of the Family Advocacy Center</a:t>
            </a:r>
          </a:p>
          <a:p>
            <a:pPr algn="ctr">
              <a:lnSpc>
                <a:spcPct val="80000"/>
              </a:lnSpc>
            </a:pPr>
            <a:r>
              <a:rPr lang="en-US" altLang="en-US" sz="2400" dirty="0" err="1"/>
              <a:t>Tséhootsooí</a:t>
            </a:r>
            <a:r>
              <a:rPr lang="en-US" altLang="en-US" sz="2400" dirty="0"/>
              <a:t> Medical Center</a:t>
            </a:r>
          </a:p>
          <a:p>
            <a:pPr algn="ctr">
              <a:lnSpc>
                <a:spcPct val="80000"/>
              </a:lnSpc>
            </a:pPr>
            <a:r>
              <a:rPr lang="en-US" altLang="en-US" sz="2400" dirty="0"/>
              <a:t>Fort Defiance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28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Reveals the associations between childhood abuse and disease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The majority of people exposed to one category of abuse or household dysfunction were exposed to at least one other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/>
              <a:t>ACE leads to health risk behavior leads to disease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ACE</a:t>
            </a:r>
          </a:p>
        </p:txBody>
      </p:sp>
    </p:spTree>
    <p:extLst>
      <p:ext uri="{BB962C8B-B14F-4D97-AF65-F5344CB8AC3E}">
        <p14:creationId xmlns:p14="http://schemas.microsoft.com/office/powerpoint/2010/main" val="3739291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2900" y="1295401"/>
            <a:ext cx="6172200" cy="671432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1800" b="1" dirty="0"/>
              <a:t>Psychological</a:t>
            </a:r>
          </a:p>
          <a:p>
            <a:pPr marL="109728" indent="0">
              <a:buNone/>
            </a:pPr>
            <a:r>
              <a:rPr lang="en-US" sz="1800" dirty="0"/>
              <a:t>Did a parent or other adult in the household:</a:t>
            </a:r>
          </a:p>
          <a:p>
            <a:pPr marL="109728" indent="0">
              <a:buNone/>
            </a:pPr>
            <a:r>
              <a:rPr lang="en-US" sz="1800" dirty="0"/>
              <a:t>  Often or very often swear at, insult or put you down?</a:t>
            </a:r>
          </a:p>
          <a:p>
            <a:pPr marL="109728" indent="0">
              <a:buNone/>
            </a:pPr>
            <a:r>
              <a:rPr lang="en-US" sz="1800" dirty="0"/>
              <a:t>  Often or very often act in a way that made you afraid that you would be physically hurt?</a:t>
            </a:r>
            <a:endParaRPr lang="en-US" sz="1800" b="1" dirty="0"/>
          </a:p>
          <a:p>
            <a:pPr marL="109728" indent="0">
              <a:buNone/>
            </a:pPr>
            <a:r>
              <a:rPr lang="en-US" sz="1800" b="1" dirty="0"/>
              <a:t>   </a:t>
            </a:r>
          </a:p>
          <a:p>
            <a:pPr marL="109728" indent="0">
              <a:buNone/>
            </a:pPr>
            <a:r>
              <a:rPr lang="en-US" sz="1800" b="1" dirty="0"/>
              <a:t>Physical</a:t>
            </a:r>
          </a:p>
          <a:p>
            <a:pPr marL="109728" indent="0">
              <a:buNone/>
            </a:pPr>
            <a:r>
              <a:rPr lang="en-US" sz="1800" dirty="0"/>
              <a:t>Did a parent or other adult in the household:</a:t>
            </a:r>
          </a:p>
          <a:p>
            <a:pPr marL="109728" indent="0">
              <a:buNone/>
            </a:pPr>
            <a:r>
              <a:rPr lang="en-US" sz="1800" dirty="0"/>
              <a:t>   Often or very often push, grab, shove, or slap you?</a:t>
            </a:r>
          </a:p>
          <a:p>
            <a:pPr marL="109728" indent="0">
              <a:buNone/>
            </a:pPr>
            <a:r>
              <a:rPr lang="en-US" sz="1800" dirty="0"/>
              <a:t>   Often or very often hit you so hard that you had marks or were injured?</a:t>
            </a:r>
          </a:p>
          <a:p>
            <a:pPr marL="109728" indent="0">
              <a:buNone/>
            </a:pPr>
            <a:r>
              <a:rPr lang="en-US" sz="1800" dirty="0"/>
              <a:t>  </a:t>
            </a:r>
          </a:p>
          <a:p>
            <a:pPr marL="109728" indent="0">
              <a:buNone/>
            </a:pPr>
            <a:r>
              <a:rPr lang="en-US" sz="1800" dirty="0"/>
              <a:t> </a:t>
            </a:r>
            <a:r>
              <a:rPr lang="en-US" sz="1800" b="1" dirty="0"/>
              <a:t>Sexual</a:t>
            </a:r>
            <a:endParaRPr lang="en-US" sz="1800" dirty="0"/>
          </a:p>
          <a:p>
            <a:pPr marL="109728" indent="0">
              <a:buNone/>
            </a:pPr>
            <a:r>
              <a:rPr lang="en-US" sz="1800" dirty="0"/>
              <a:t>Did an adult or person at least 5 years older ever:</a:t>
            </a:r>
          </a:p>
          <a:p>
            <a:pPr marL="109728" indent="0">
              <a:buNone/>
            </a:pPr>
            <a:r>
              <a:rPr lang="en-US" sz="1800" dirty="0"/>
              <a:t>   Touch or fondle you in a sexual way?</a:t>
            </a:r>
          </a:p>
          <a:p>
            <a:pPr marL="109728" indent="0">
              <a:buNone/>
            </a:pPr>
            <a:r>
              <a:rPr lang="en-US" sz="1800" dirty="0"/>
              <a:t>   Have you touch their body in a sexual way?</a:t>
            </a:r>
          </a:p>
          <a:p>
            <a:pPr marL="109728" indent="0">
              <a:buNone/>
            </a:pPr>
            <a:r>
              <a:rPr lang="en-US" sz="1800" dirty="0"/>
              <a:t>   Attempt oral, anal, or vaginal intercourse with you?</a:t>
            </a:r>
          </a:p>
          <a:p>
            <a:pPr marL="109728" indent="0">
              <a:buNone/>
            </a:pPr>
            <a:r>
              <a:rPr lang="en-US" sz="1800" dirty="0"/>
              <a:t>   Actually have oral, anal, or vaginal intercourse with you?</a:t>
            </a:r>
          </a:p>
          <a:p>
            <a:pPr marL="109728" indent="0">
              <a:buNone/>
            </a:pP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929216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Abuse by Category</a:t>
            </a:r>
          </a:p>
        </p:txBody>
      </p:sp>
    </p:spTree>
    <p:extLst>
      <p:ext uri="{BB962C8B-B14F-4D97-AF65-F5344CB8AC3E}">
        <p14:creationId xmlns:p14="http://schemas.microsoft.com/office/powerpoint/2010/main" val="3139445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2900" y="1107440"/>
            <a:ext cx="6172200" cy="679196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n-US" sz="1800" b="1" dirty="0"/>
              <a:t>Substance abuse</a:t>
            </a:r>
          </a:p>
          <a:p>
            <a:pPr marL="109728" indent="0">
              <a:buNone/>
            </a:pPr>
            <a:r>
              <a:rPr lang="en-US" sz="1800" b="1" dirty="0"/>
              <a:t>   </a:t>
            </a:r>
            <a:r>
              <a:rPr lang="en-US" sz="1800" dirty="0"/>
              <a:t>Live with anyone who was a problem drinker or alcoholic?</a:t>
            </a:r>
          </a:p>
          <a:p>
            <a:pPr marL="109728" indent="0">
              <a:buNone/>
            </a:pPr>
            <a:r>
              <a:rPr lang="en-US" sz="1800" b="1" dirty="0"/>
              <a:t>   </a:t>
            </a:r>
            <a:r>
              <a:rPr lang="en-US" sz="1800" dirty="0"/>
              <a:t>Live with anyone who used street drugs?</a:t>
            </a:r>
          </a:p>
          <a:p>
            <a:endParaRPr lang="en-US" sz="1800" b="1" dirty="0"/>
          </a:p>
          <a:p>
            <a:pPr marL="109728" indent="0">
              <a:buNone/>
            </a:pPr>
            <a:r>
              <a:rPr lang="en-US" sz="1800" b="1" dirty="0"/>
              <a:t>Mental Illness</a:t>
            </a:r>
          </a:p>
          <a:p>
            <a:pPr marL="109728" indent="0">
              <a:buNone/>
            </a:pPr>
            <a:r>
              <a:rPr lang="en-US" sz="1800" dirty="0"/>
              <a:t> Was a household member depressed or mentally ill?</a:t>
            </a:r>
          </a:p>
          <a:p>
            <a:pPr marL="109728" indent="0">
              <a:buNone/>
            </a:pPr>
            <a:r>
              <a:rPr lang="en-US" sz="1800" dirty="0"/>
              <a:t>   Did a household member attempt suicide?</a:t>
            </a:r>
          </a:p>
          <a:p>
            <a:endParaRPr lang="en-US" sz="1800" dirty="0"/>
          </a:p>
          <a:p>
            <a:pPr marL="109728" indent="0">
              <a:buNone/>
            </a:pPr>
            <a:r>
              <a:rPr lang="en-US" sz="1800" b="1" dirty="0"/>
              <a:t>Mother treated violently</a:t>
            </a:r>
          </a:p>
          <a:p>
            <a:pPr marL="109728" indent="0">
              <a:buNone/>
            </a:pPr>
            <a:r>
              <a:rPr lang="en-US" sz="1800" i="1" dirty="0"/>
              <a:t>Was your mother (or stepmother)</a:t>
            </a:r>
            <a:endParaRPr lang="en-US" sz="1800" dirty="0"/>
          </a:p>
          <a:p>
            <a:pPr marL="109728" indent="0">
              <a:buNone/>
            </a:pPr>
            <a:r>
              <a:rPr lang="en-US" sz="1800" dirty="0"/>
              <a:t>  Sometimes, often, or very often pushed, grabbed, slapped, or had something thrown at her?</a:t>
            </a:r>
          </a:p>
          <a:p>
            <a:pPr marL="109728" indent="0">
              <a:buNone/>
            </a:pPr>
            <a:r>
              <a:rPr lang="en-US" sz="1800" dirty="0"/>
              <a:t>  Sometimes, often, or very often kicked, bitten, hit with a fist or hit with something hard?</a:t>
            </a:r>
          </a:p>
          <a:p>
            <a:pPr marL="109728" indent="0">
              <a:buNone/>
            </a:pPr>
            <a:r>
              <a:rPr lang="en-US" sz="1800" dirty="0"/>
              <a:t>  Ever repeatedly hit over at least a few minutes?</a:t>
            </a:r>
          </a:p>
          <a:p>
            <a:pPr marL="109728" indent="0">
              <a:buNone/>
            </a:pPr>
            <a:r>
              <a:rPr lang="en-US" sz="1800" dirty="0"/>
              <a:t>  Ever threatened with or hurt by, a knife or gun?</a:t>
            </a:r>
          </a:p>
          <a:p>
            <a:pPr marL="109728" indent="0">
              <a:buNone/>
            </a:pPr>
            <a:endParaRPr lang="en-US" sz="1800" dirty="0"/>
          </a:p>
          <a:p>
            <a:pPr marL="109728" indent="0">
              <a:buNone/>
            </a:pPr>
            <a:r>
              <a:rPr lang="en-US" sz="1800" b="1" dirty="0"/>
              <a:t>Criminal behavior in household</a:t>
            </a:r>
          </a:p>
          <a:p>
            <a:pPr marL="109728" indent="0">
              <a:buNone/>
            </a:pPr>
            <a:r>
              <a:rPr lang="en-US" sz="1800" b="1" dirty="0"/>
              <a:t>  </a:t>
            </a:r>
            <a:r>
              <a:rPr lang="en-US" sz="1800" dirty="0"/>
              <a:t>Did a household member go to prison?</a:t>
            </a:r>
            <a:endParaRPr lang="en-US" sz="1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42900" y="0"/>
            <a:ext cx="6172200" cy="1143000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Household Dysfunction by Category</a:t>
            </a:r>
          </a:p>
        </p:txBody>
      </p:sp>
    </p:spTree>
    <p:extLst>
      <p:ext uri="{BB962C8B-B14F-4D97-AF65-F5344CB8AC3E}">
        <p14:creationId xmlns:p14="http://schemas.microsoft.com/office/powerpoint/2010/main" val="3006054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8140" y="1066800"/>
            <a:ext cx="6172200" cy="6858000"/>
          </a:xfrm>
        </p:spPr>
        <p:txBody>
          <a:bodyPr>
            <a:noAutofit/>
          </a:bodyPr>
          <a:lstStyle/>
          <a:p>
            <a:r>
              <a:rPr lang="en-US" sz="3200" dirty="0"/>
              <a:t>Allows us to make efforts to recognize the occurrence of adverse childhood events in a person’s life</a:t>
            </a:r>
          </a:p>
          <a:p>
            <a:endParaRPr lang="en-US" sz="3200" dirty="0"/>
          </a:p>
          <a:p>
            <a:r>
              <a:rPr lang="en-US" sz="3200" dirty="0"/>
              <a:t>Understand and discuss the behavioral coping devices someone might use to cope with ACE and reduce the emotional impact of these experiences</a:t>
            </a:r>
          </a:p>
          <a:p>
            <a:endParaRPr lang="en-US" sz="3200" dirty="0"/>
          </a:p>
          <a:p>
            <a:r>
              <a:rPr lang="en-US" sz="3200" dirty="0"/>
              <a:t>This can be the basis of trauma informed care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3060" y="0"/>
            <a:ext cx="6172200" cy="1524000"/>
          </a:xfrm>
        </p:spPr>
        <p:txBody>
          <a:bodyPr/>
          <a:lstStyle/>
          <a:p>
            <a:pPr algn="ctr"/>
            <a:r>
              <a:rPr lang="en-US" dirty="0"/>
              <a:t>ACE</a:t>
            </a:r>
          </a:p>
        </p:txBody>
      </p:sp>
    </p:spTree>
    <p:extLst>
      <p:ext uri="{BB962C8B-B14F-4D97-AF65-F5344CB8AC3E}">
        <p14:creationId xmlns:p14="http://schemas.microsoft.com/office/powerpoint/2010/main" val="1136374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165</TotalTime>
  <Words>395</Words>
  <Application>Microsoft Office PowerPoint</Application>
  <PresentationFormat>On-screen Show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ACE Study: Adverse Chilhood Events and their Effects on Health</vt:lpstr>
      <vt:lpstr>ACE</vt:lpstr>
      <vt:lpstr>Abuse by Category</vt:lpstr>
      <vt:lpstr>Household Dysfunction by Category</vt:lpstr>
      <vt:lpstr>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Toledo, Theda</dc:creator>
  <cp:lastModifiedBy>Judicial Liaison</cp:lastModifiedBy>
  <cp:revision>24</cp:revision>
  <cp:lastPrinted>2016-09-12T19:02:29Z</cp:lastPrinted>
  <dcterms:created xsi:type="dcterms:W3CDTF">2016-09-12T17:30:13Z</dcterms:created>
  <dcterms:modified xsi:type="dcterms:W3CDTF">2016-09-23T20:03:48Z</dcterms:modified>
</cp:coreProperties>
</file>