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89" r:id="rId2"/>
    <p:sldId id="290" r:id="rId3"/>
    <p:sldId id="281" r:id="rId4"/>
    <p:sldId id="282" r:id="rId5"/>
    <p:sldId id="283" r:id="rId6"/>
    <p:sldId id="284" r:id="rId7"/>
    <p:sldId id="296" r:id="rId8"/>
    <p:sldId id="293" r:id="rId9"/>
    <p:sldId id="294" r:id="rId10"/>
    <p:sldId id="295" r:id="rId11"/>
    <p:sldId id="279" r:id="rId12"/>
    <p:sldId id="278" r:id="rId13"/>
    <p:sldId id="257" r:id="rId14"/>
    <p:sldId id="258" r:id="rId15"/>
    <p:sldId id="260" r:id="rId16"/>
    <p:sldId id="297" r:id="rId17"/>
    <p:sldId id="285" r:id="rId18"/>
    <p:sldId id="261" r:id="rId19"/>
    <p:sldId id="262" r:id="rId20"/>
    <p:sldId id="263" r:id="rId21"/>
    <p:sldId id="264" r:id="rId22"/>
    <p:sldId id="265" r:id="rId23"/>
    <p:sldId id="266" r:id="rId24"/>
    <p:sldId id="267" r:id="rId25"/>
    <p:sldId id="298" r:id="rId26"/>
    <p:sldId id="286" r:id="rId27"/>
    <p:sldId id="268" r:id="rId28"/>
    <p:sldId id="269" r:id="rId29"/>
    <p:sldId id="270" r:id="rId30"/>
    <p:sldId id="271" r:id="rId31"/>
    <p:sldId id="299" r:id="rId32"/>
    <p:sldId id="287" r:id="rId33"/>
    <p:sldId id="272" r:id="rId34"/>
    <p:sldId id="273" r:id="rId35"/>
    <p:sldId id="274" r:id="rId36"/>
    <p:sldId id="275" r:id="rId37"/>
    <p:sldId id="300" r:id="rId38"/>
    <p:sldId id="288" r:id="rId39"/>
    <p:sldId id="276" r:id="rId40"/>
    <p:sldId id="291" r:id="rId41"/>
    <p:sldId id="301" r:id="rId42"/>
    <p:sldId id="302" r:id="rId43"/>
    <p:sldId id="303" r:id="rId44"/>
    <p:sldId id="307" r:id="rId45"/>
    <p:sldId id="304" r:id="rId46"/>
    <p:sldId id="306" r:id="rId47"/>
    <p:sldId id="308" r:id="rId48"/>
    <p:sldId id="309" r:id="rId49"/>
    <p:sldId id="310" r:id="rId50"/>
    <p:sldId id="311" r:id="rId51"/>
    <p:sldId id="312" r:id="rId52"/>
    <p:sldId id="313" r:id="rId53"/>
    <p:sldId id="314" r:id="rId54"/>
    <p:sldId id="315" r:id="rId55"/>
    <p:sldId id="316"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7" d="100"/>
          <a:sy n="97" d="100"/>
        </p:scale>
        <p:origin x="-24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FE711C0D-B3CC-471C-9F9C-90320758ECB9}" type="datetimeFigureOut">
              <a:rPr lang="en-US" smtClean="0"/>
              <a:pPr/>
              <a:t>8/8/2016</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62478573-E4A3-4471-BFF6-F51DB1D5D8D0}"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711C0D-B3CC-471C-9F9C-90320758ECB9}" type="datetimeFigureOut">
              <a:rPr lang="en-US" smtClean="0"/>
              <a:pPr/>
              <a:t>8/8/2016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478573-E4A3-4471-BFF6-F51DB1D5D8D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711C0D-B3CC-471C-9F9C-90320758ECB9}" type="datetimeFigureOut">
              <a:rPr lang="en-US" smtClean="0"/>
              <a:pPr/>
              <a:t>8/8/2016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478573-E4A3-4471-BFF6-F51DB1D5D8D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711C0D-B3CC-471C-9F9C-90320758ECB9}" type="datetimeFigureOut">
              <a:rPr lang="en-US" smtClean="0"/>
              <a:pPr/>
              <a:t>8/8/2016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478573-E4A3-4471-BFF6-F51DB1D5D8D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E711C0D-B3CC-471C-9F9C-90320758ECB9}" type="datetimeFigureOut">
              <a:rPr lang="en-US" smtClean="0"/>
              <a:pPr/>
              <a:t>8/8/2016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62478573-E4A3-4471-BFF6-F51DB1D5D8D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E711C0D-B3CC-471C-9F9C-90320758ECB9}" type="datetimeFigureOut">
              <a:rPr lang="en-US" smtClean="0"/>
              <a:pPr/>
              <a:t>8/8/2016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478573-E4A3-4471-BFF6-F51DB1D5D8D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E711C0D-B3CC-471C-9F9C-90320758ECB9}" type="datetimeFigureOut">
              <a:rPr lang="en-US" smtClean="0"/>
              <a:pPr/>
              <a:t>8/8/2016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478573-E4A3-4471-BFF6-F51DB1D5D8D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E711C0D-B3CC-471C-9F9C-90320758ECB9}" type="datetimeFigureOut">
              <a:rPr lang="en-US" smtClean="0"/>
              <a:pPr/>
              <a:t>8/8/2016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478573-E4A3-4471-BFF6-F51DB1D5D8D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711C0D-B3CC-471C-9F9C-90320758ECB9}" type="datetimeFigureOut">
              <a:rPr lang="en-US" smtClean="0"/>
              <a:pPr/>
              <a:t>8/8/2016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478573-E4A3-4471-BFF6-F51DB1D5D8D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E711C0D-B3CC-471C-9F9C-90320758ECB9}" type="datetimeFigureOut">
              <a:rPr lang="en-US" smtClean="0"/>
              <a:pPr/>
              <a:t>8/8/2016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478573-E4A3-4471-BFF6-F51DB1D5D8D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E711C0D-B3CC-471C-9F9C-90320758ECB9}" type="datetimeFigureOut">
              <a:rPr lang="en-US" smtClean="0"/>
              <a:pPr/>
              <a:t>8/8/2016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478573-E4A3-4471-BFF6-F51DB1D5D8D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FE711C0D-B3CC-471C-9F9C-90320758ECB9}" type="datetimeFigureOut">
              <a:rPr lang="en-US" smtClean="0"/>
              <a:pPr/>
              <a:t>8/8/2016</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2478573-E4A3-4471-BFF6-F51DB1D5D8D0}"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mailto:dgmoquin@yahoo.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ktmp1_0002"/>
          <p:cNvPicPr>
            <a:picLocks noGrp="1" noChangeAspect="1" noChangeArrowheads="1"/>
          </p:cNvPicPr>
          <p:nvPr>
            <p:ph type="pic" idx="4294967295"/>
          </p:nvPr>
        </p:nvPicPr>
        <p:blipFill>
          <a:blip r:embed="rId2" cstate="print">
            <a:duotone>
              <a:prstClr val="black"/>
              <a:schemeClr val="tx1">
                <a:tint val="45000"/>
                <a:satMod val="400000"/>
              </a:schemeClr>
            </a:duotone>
          </a:blip>
          <a:srcRect l="3605" r="23288"/>
          <a:stretch>
            <a:fillRect/>
          </a:stretch>
        </p:blipFill>
        <p:spPr bwMode="auto">
          <a:xfrm>
            <a:off x="3276600" y="152400"/>
            <a:ext cx="2438400" cy="2057400"/>
          </a:xfrm>
          <a:prstGeom prst="rect">
            <a:avLst/>
          </a:prstGeom>
          <a:solidFill>
            <a:srgbClr val="FFFFFF">
              <a:shade val="85000"/>
            </a:srgbClr>
          </a:solidFill>
          <a:ln w="88900" cap="sq">
            <a:noFill/>
            <a:miter lim="800000"/>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8" name="Title 7"/>
          <p:cNvSpPr>
            <a:spLocks noGrp="1"/>
          </p:cNvSpPr>
          <p:nvPr>
            <p:ph type="ctrTitle"/>
          </p:nvPr>
        </p:nvSpPr>
        <p:spPr>
          <a:xfrm>
            <a:off x="422030" y="2286000"/>
            <a:ext cx="8229600" cy="2286000"/>
          </a:xfrm>
        </p:spPr>
        <p:txBody>
          <a:bodyPr>
            <a:normAutofit fontScale="90000"/>
          </a:bodyPr>
          <a:lstStyle/>
          <a:p>
            <a:r>
              <a:rPr lang="en-US" dirty="0" smtClean="0"/>
              <a:t>Navajo nation judicial branch Quarterly Judicial Conference</a:t>
            </a:r>
            <a:endParaRPr lang="en-US" dirty="0"/>
          </a:p>
        </p:txBody>
      </p:sp>
      <p:sp>
        <p:nvSpPr>
          <p:cNvPr id="9" name="Subtitle 8"/>
          <p:cNvSpPr>
            <a:spLocks noGrp="1"/>
          </p:cNvSpPr>
          <p:nvPr>
            <p:ph type="subTitle" idx="1"/>
          </p:nvPr>
        </p:nvSpPr>
        <p:spPr>
          <a:xfrm>
            <a:off x="1371600" y="5334000"/>
            <a:ext cx="6400800" cy="1371600"/>
          </a:xfrm>
        </p:spPr>
        <p:txBody>
          <a:bodyPr>
            <a:normAutofit fontScale="92500" lnSpcReduction="10000"/>
          </a:bodyPr>
          <a:lstStyle/>
          <a:p>
            <a:r>
              <a:rPr lang="en-US" dirty="0" err="1" smtClean="0"/>
              <a:t>To’Hajiilee</a:t>
            </a:r>
            <a:r>
              <a:rPr lang="en-US" dirty="0" smtClean="0"/>
              <a:t>, New Mexico</a:t>
            </a:r>
          </a:p>
          <a:p>
            <a:r>
              <a:rPr lang="en-US" dirty="0" smtClean="0"/>
              <a:t>October 29, 2010</a:t>
            </a:r>
          </a:p>
          <a:p>
            <a:r>
              <a:rPr lang="en-US" dirty="0" smtClean="0"/>
              <a:t>Updated July 29, 2016</a:t>
            </a:r>
            <a:endParaRPr lang="en-US" dirty="0"/>
          </a:p>
          <a:p>
            <a:endParaRPr lang="en-US" dirty="0" smtClean="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990600"/>
            <a:ext cx="8229600" cy="4343400"/>
          </a:xfrm>
        </p:spPr>
        <p:txBody>
          <a:bodyPr/>
          <a:lstStyle/>
          <a:p>
            <a:r>
              <a:rPr lang="en-US" dirty="0" smtClean="0"/>
              <a:t>Domestic Violence &amp; Sexual Assault in Indian Country</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422030" y="533400"/>
            <a:ext cx="8229600" cy="1524000"/>
          </a:xfrm>
        </p:spPr>
        <p:txBody>
          <a:bodyPr>
            <a:normAutofit/>
          </a:bodyPr>
          <a:lstStyle/>
          <a:p>
            <a:r>
              <a:rPr lang="en-US" sz="3600" dirty="0" smtClean="0"/>
              <a:t>Domestic Violence and Sexual Assault in </a:t>
            </a:r>
            <a:r>
              <a:rPr lang="en-US" sz="3600" dirty="0" err="1" smtClean="0"/>
              <a:t>indian</a:t>
            </a:r>
            <a:r>
              <a:rPr lang="en-US" sz="3600" dirty="0" smtClean="0"/>
              <a:t> Country</a:t>
            </a:r>
            <a:endParaRPr lang="en-US" sz="3600" dirty="0"/>
          </a:p>
        </p:txBody>
      </p:sp>
      <p:sp>
        <p:nvSpPr>
          <p:cNvPr id="8" name="Subtitle 7"/>
          <p:cNvSpPr>
            <a:spLocks noGrp="1"/>
          </p:cNvSpPr>
          <p:nvPr>
            <p:ph type="subTitle" idx="1"/>
          </p:nvPr>
        </p:nvSpPr>
        <p:spPr>
          <a:xfrm>
            <a:off x="228600" y="2971800"/>
            <a:ext cx="8763000" cy="3657600"/>
          </a:xfrm>
        </p:spPr>
        <p:txBody>
          <a:bodyPr/>
          <a:lstStyle/>
          <a:p>
            <a:pPr algn="just"/>
            <a:r>
              <a:rPr lang="en-US" dirty="0" smtClean="0"/>
              <a:t>34% of American Indian and Alaska Native women will be raped or sexually assaulted and 39% of Native women will suffer domestic or partner violence. To address this epidemic, the Act does the following:</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Tribal Law and Order Act</a:t>
            </a:r>
            <a:endParaRPr lang="en-US" dirty="0"/>
          </a:p>
        </p:txBody>
      </p:sp>
      <p:sp>
        <p:nvSpPr>
          <p:cNvPr id="3" name="Content Placeholder 2"/>
          <p:cNvSpPr>
            <a:spLocks noGrp="1"/>
          </p:cNvSpPr>
          <p:nvPr>
            <p:ph idx="1"/>
          </p:nvPr>
        </p:nvSpPr>
        <p:spPr/>
        <p:txBody>
          <a:bodyPr>
            <a:normAutofit/>
          </a:bodyPr>
          <a:lstStyle/>
          <a:p>
            <a:pPr lvl="0"/>
            <a:r>
              <a:rPr lang="en-US" b="1" dirty="0" smtClean="0"/>
              <a:t>(Section 212)</a:t>
            </a:r>
            <a:r>
              <a:rPr lang="en-US" dirty="0" smtClean="0"/>
              <a:t> Requires FBI and US Attorneys to maintain data when declining to prosecute a violent crime in Indian Country, which will encourage more aggressive prosecutions of rapes and sexual assaults.</a:t>
            </a:r>
          </a:p>
          <a:p>
            <a:pPr lvl="0"/>
            <a:r>
              <a:rPr lang="en-US" b="1" dirty="0" smtClean="0"/>
              <a:t>(Section 212) </a:t>
            </a:r>
            <a:r>
              <a:rPr lang="en-US" dirty="0" smtClean="0"/>
              <a:t>This same provision requires FBI and US Attorneys to share evidence with tribal justice officials that have concurrent jurisdiction over the alleged crime to enable the Tribe to pursue the case in tribal court.</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Tribal Law and Order Act</a:t>
            </a:r>
            <a:endParaRPr lang="en-US" dirty="0"/>
          </a:p>
        </p:txBody>
      </p:sp>
      <p:sp>
        <p:nvSpPr>
          <p:cNvPr id="3" name="Content Placeholder 2"/>
          <p:cNvSpPr>
            <a:spLocks noGrp="1"/>
          </p:cNvSpPr>
          <p:nvPr>
            <p:ph idx="1"/>
          </p:nvPr>
        </p:nvSpPr>
        <p:spPr/>
        <p:txBody>
          <a:bodyPr>
            <a:normAutofit/>
          </a:bodyPr>
          <a:lstStyle/>
          <a:p>
            <a:pPr lvl="0"/>
            <a:r>
              <a:rPr lang="en-US" b="1" dirty="0" smtClean="0"/>
              <a:t>(Section 213)</a:t>
            </a:r>
            <a:r>
              <a:rPr lang="en-US" dirty="0" smtClean="0"/>
              <a:t> Authorizes appointment of tribal prosecutors as Special Assistant US Attorneys to prosecute minor crimes and crimes not subject to tribal court authority (example: non-Indian domestic violence) in Federal Court. </a:t>
            </a:r>
          </a:p>
          <a:p>
            <a:pPr lvl="0"/>
            <a:r>
              <a:rPr lang="en-US" b="1" dirty="0" smtClean="0"/>
              <a:t>(Section 234)</a:t>
            </a:r>
            <a:r>
              <a:rPr lang="en-US" dirty="0" smtClean="0"/>
              <a:t> Increases tribal sentencing authority up to 3 years per offense to enable tribes to prosecute domestic violence and sexual assault (DV/SA) that are not prosecuted in Federal Court.</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Tribal Law and Order Act</a:t>
            </a:r>
            <a:endParaRPr lang="en-US" dirty="0"/>
          </a:p>
        </p:txBody>
      </p:sp>
      <p:sp>
        <p:nvSpPr>
          <p:cNvPr id="3" name="Content Placeholder 2"/>
          <p:cNvSpPr>
            <a:spLocks noGrp="1"/>
          </p:cNvSpPr>
          <p:nvPr>
            <p:ph idx="1"/>
          </p:nvPr>
        </p:nvSpPr>
        <p:spPr/>
        <p:txBody>
          <a:bodyPr/>
          <a:lstStyle/>
          <a:p>
            <a:pPr lvl="0"/>
            <a:r>
              <a:rPr lang="en-US" b="1" dirty="0" smtClean="0"/>
              <a:t>(Section 261)</a:t>
            </a:r>
            <a:r>
              <a:rPr lang="en-US" dirty="0" smtClean="0"/>
              <a:t> Requires US Bureau of Prisons to notify tribal authorities when releasing a sex offender that will work or reside in Indian Country.</a:t>
            </a:r>
          </a:p>
          <a:p>
            <a:r>
              <a:rPr lang="en-US" b="1" dirty="0" smtClean="0"/>
              <a:t>(Section 262)</a:t>
            </a:r>
            <a:r>
              <a:rPr lang="en-US" dirty="0" smtClean="0"/>
              <a:t> Requires federal officers working in Indian country to receive training in handling DV/SA cases to improve interview techniques and crime scene/evidence handling.</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Tribal Law and Order Act</a:t>
            </a:r>
            <a:endParaRPr lang="en-US" dirty="0"/>
          </a:p>
        </p:txBody>
      </p:sp>
      <p:sp>
        <p:nvSpPr>
          <p:cNvPr id="3" name="Content Placeholder 2"/>
          <p:cNvSpPr>
            <a:spLocks noGrp="1"/>
          </p:cNvSpPr>
          <p:nvPr>
            <p:ph idx="1"/>
          </p:nvPr>
        </p:nvSpPr>
        <p:spPr/>
        <p:txBody>
          <a:bodyPr>
            <a:normAutofit fontScale="85000" lnSpcReduction="20000"/>
          </a:bodyPr>
          <a:lstStyle/>
          <a:p>
            <a:pPr lvl="0"/>
            <a:r>
              <a:rPr lang="en-US" b="1" dirty="0" smtClean="0"/>
              <a:t>(Section 263)</a:t>
            </a:r>
            <a:r>
              <a:rPr lang="en-US" dirty="0" smtClean="0"/>
              <a:t> Requires Indian Health Service (IHS) and Bureau of Indian Affairs (BIA) officials to testify in tribal court about information gained in the scope of their employment to aid in prosecutions of DV/SA cases. (current regulations permit Federal officials to ignore tribal court subpoenas as FOIA requests)</a:t>
            </a:r>
          </a:p>
          <a:p>
            <a:pPr lvl="0">
              <a:buNone/>
            </a:pPr>
            <a:endParaRPr lang="en-US" dirty="0" smtClean="0"/>
          </a:p>
          <a:p>
            <a:pPr lvl="0"/>
            <a:r>
              <a:rPr lang="en-US" b="1" dirty="0" smtClean="0"/>
              <a:t>(Section 265)</a:t>
            </a:r>
            <a:r>
              <a:rPr lang="en-US" dirty="0" smtClean="0"/>
              <a:t> Requires IHS, BIA and DOJ-VAWA to standardize protocol on the handling of all aspects of sexual assault cases in Indian country.</a:t>
            </a:r>
          </a:p>
          <a:p>
            <a:pPr>
              <a:buNone/>
            </a:pPr>
            <a:r>
              <a:rPr lang="en-US" dirty="0" smtClean="0"/>
              <a:t> </a:t>
            </a:r>
          </a:p>
          <a:p>
            <a:pPr lvl="0"/>
            <a:r>
              <a:rPr lang="en-US" b="1" dirty="0" smtClean="0"/>
              <a:t>(Section 266)</a:t>
            </a:r>
            <a:r>
              <a:rPr lang="en-US" dirty="0" smtClean="0"/>
              <a:t> Requires the Government Accountability Office to examine the capacity of rural IHS facilities to handle sexual assault cases.</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5516562"/>
          </a:xfrm>
        </p:spPr>
        <p:txBody>
          <a:bodyPr/>
          <a:lstStyle/>
          <a:p>
            <a:r>
              <a:rPr lang="en-US" dirty="0" smtClean="0"/>
              <a:t>Tribal Courts, Justice Systems &amp; Tribal Sovereignty</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Tribal Courts, Justice Systems &amp; Tribal Sovereignty</a:t>
            </a:r>
            <a:endParaRPr lang="en-US" dirty="0"/>
          </a:p>
        </p:txBody>
      </p:sp>
      <p:sp>
        <p:nvSpPr>
          <p:cNvPr id="3" name="Content Placeholder 2"/>
          <p:cNvSpPr>
            <a:spLocks noGrp="1"/>
          </p:cNvSpPr>
          <p:nvPr>
            <p:ph idx="1"/>
          </p:nvPr>
        </p:nvSpPr>
        <p:spPr/>
        <p:txBody>
          <a:bodyPr/>
          <a:lstStyle/>
          <a:p>
            <a:r>
              <a:rPr lang="en-US" dirty="0" smtClean="0"/>
              <a:t>Indian Tribes are the first responders to crime in Indian Country. However, federal laws limit the ability of Tribes to combat crime on Indian lands: tribal courts are hampered by the one-year sentencing limit; tribal police arrest authority is limited to only members of federally recognized Tribes; and the tribal police are in some cases not provided access to national criminal history databases. To address these disparities, the Act does the following:</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Tribal Law and Order Act</a:t>
            </a:r>
            <a:endParaRPr lang="en-US" dirty="0"/>
          </a:p>
        </p:txBody>
      </p:sp>
      <p:sp>
        <p:nvSpPr>
          <p:cNvPr id="3" name="Content Placeholder 2"/>
          <p:cNvSpPr>
            <a:spLocks noGrp="1"/>
          </p:cNvSpPr>
          <p:nvPr>
            <p:ph idx="1"/>
          </p:nvPr>
        </p:nvSpPr>
        <p:spPr/>
        <p:txBody>
          <a:bodyPr>
            <a:normAutofit lnSpcReduction="10000"/>
          </a:bodyPr>
          <a:lstStyle/>
          <a:p>
            <a:pPr lvl="0"/>
            <a:r>
              <a:rPr lang="en-US" b="1" dirty="0" smtClean="0"/>
              <a:t>(Section 234)</a:t>
            </a:r>
            <a:r>
              <a:rPr lang="en-US" dirty="0" smtClean="0"/>
              <a:t> Amends the Indian Civil Rights Act (IRCA) to enhance sentencing authority of all federally recognized Indian Tribes up to 3 years in jail per offense and clarifies that tribal court can subject offenders to multiple charges (9-year maximum/$15,000 fine). When a tribal court charges an offender to more than 1-year in jail, the Tribe must:</a:t>
            </a:r>
          </a:p>
          <a:p>
            <a:pPr lvl="0"/>
            <a:r>
              <a:rPr lang="en-US" dirty="0" smtClean="0"/>
              <a:t>Provide licensed legal counsel to the defendant. (licensed by any jurisdiction – Tribe, state or federal licensing authority)</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Tribal Law and Order Act</a:t>
            </a:r>
            <a:endParaRPr lang="en-US" dirty="0"/>
          </a:p>
        </p:txBody>
      </p:sp>
      <p:sp>
        <p:nvSpPr>
          <p:cNvPr id="3" name="Content Placeholder 2"/>
          <p:cNvSpPr>
            <a:spLocks noGrp="1"/>
          </p:cNvSpPr>
          <p:nvPr>
            <p:ph idx="1"/>
          </p:nvPr>
        </p:nvSpPr>
        <p:spPr/>
        <p:txBody>
          <a:bodyPr>
            <a:normAutofit lnSpcReduction="10000"/>
          </a:bodyPr>
          <a:lstStyle/>
          <a:p>
            <a:r>
              <a:rPr lang="en-US" dirty="0" smtClean="0"/>
              <a:t>Ensure that tribal court judges presiding over 1+ year cases are licensed and have sufficient legal training to preside over criminal cases. (same licensing standards as above). </a:t>
            </a:r>
          </a:p>
          <a:p>
            <a:pPr lvl="0"/>
            <a:r>
              <a:rPr lang="en-US" dirty="0" smtClean="0"/>
              <a:t>Tribe must have published criminal laws, rules of evidence and rules of criminal procedure.</a:t>
            </a:r>
          </a:p>
          <a:p>
            <a:pPr lvl="0"/>
            <a:r>
              <a:rPr lang="en-US" dirty="0" smtClean="0"/>
              <a:t>Maintain audio and/or video record of criminal trial.</a:t>
            </a:r>
          </a:p>
          <a:p>
            <a:pPr lvl="0"/>
            <a:r>
              <a:rPr lang="en-US" i="1" dirty="0" smtClean="0"/>
              <a:t>Cases that are not subject to more than 1-year in jail will be subject to the current Indian Civil Rights Act requirements.</a:t>
            </a:r>
            <a:endParaRPr lang="en-US"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28600"/>
            <a:ext cx="8229600" cy="2514600"/>
          </a:xfrm>
        </p:spPr>
        <p:txBody>
          <a:bodyPr>
            <a:noAutofit/>
          </a:bodyPr>
          <a:lstStyle/>
          <a:p>
            <a:r>
              <a:rPr lang="en-US" sz="3400" dirty="0" smtClean="0"/>
              <a:t>Summary and Explanation of Provisions in the Tribal Law and Order Act of 2010</a:t>
            </a:r>
            <a:br>
              <a:rPr lang="en-US" sz="3400" dirty="0" smtClean="0"/>
            </a:br>
            <a:r>
              <a:rPr lang="en-US" sz="3400" dirty="0" smtClean="0"/>
              <a:t>Public Law 111-211 – July 29, 2010</a:t>
            </a:r>
            <a:endParaRPr lang="en-US" sz="3400" dirty="0"/>
          </a:p>
        </p:txBody>
      </p:sp>
      <p:pic>
        <p:nvPicPr>
          <p:cNvPr id="5" name="Picture Placeholder 4" descr="Picture1.jpg"/>
          <p:cNvPicPr>
            <a:picLocks noGrp="1" noChangeAspect="1"/>
          </p:cNvPicPr>
          <p:nvPr>
            <p:ph idx="1"/>
          </p:nvPr>
        </p:nvPicPr>
        <p:blipFill>
          <a:blip r:embed="rId2" cstate="print"/>
          <a:stretch>
            <a:fillRect/>
          </a:stretch>
        </p:blipFill>
        <p:spPr>
          <a:xfrm>
            <a:off x="1676400" y="2819400"/>
            <a:ext cx="5943600" cy="3681984"/>
          </a:xfr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Tribal Law and Order Act</a:t>
            </a:r>
            <a:endParaRPr lang="en-US" dirty="0"/>
          </a:p>
        </p:txBody>
      </p:sp>
      <p:sp>
        <p:nvSpPr>
          <p:cNvPr id="3" name="Content Placeholder 2"/>
          <p:cNvSpPr>
            <a:spLocks noGrp="1"/>
          </p:cNvSpPr>
          <p:nvPr>
            <p:ph idx="1"/>
          </p:nvPr>
        </p:nvSpPr>
        <p:spPr/>
        <p:txBody>
          <a:bodyPr>
            <a:normAutofit lnSpcReduction="10000"/>
          </a:bodyPr>
          <a:lstStyle/>
          <a:p>
            <a:pPr lvl="0"/>
            <a:r>
              <a:rPr lang="en-US" b="1" dirty="0" smtClean="0"/>
              <a:t>(Section 212)</a:t>
            </a:r>
            <a:r>
              <a:rPr lang="en-US" dirty="0" smtClean="0"/>
              <a:t> Requires US Attorneys that decline to prosecute violent reservation crimes to share evidence with tribal prosecutors to aid in tribal court prosecutions.</a:t>
            </a:r>
          </a:p>
          <a:p>
            <a:pPr lvl="0"/>
            <a:r>
              <a:rPr lang="en-US" b="1" dirty="0" smtClean="0"/>
              <a:t>(Section 231)</a:t>
            </a:r>
            <a:r>
              <a:rPr lang="en-US" dirty="0" smtClean="0"/>
              <a:t> Enhances ability to deputize  tribal police officers to enforce violation of Federal law in Indian country. [Special Law Enforcement Commission - SLEC]</a:t>
            </a:r>
          </a:p>
          <a:p>
            <a:pPr lvl="0"/>
            <a:r>
              <a:rPr lang="en-US" dirty="0" smtClean="0"/>
              <a:t>Requests BIA to provide regional trainings to educate and certify tribal police officers to enforce Federal laws.</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Tribal Law and Order Act</a:t>
            </a:r>
            <a:endParaRPr lang="en-US" dirty="0"/>
          </a:p>
        </p:txBody>
      </p:sp>
      <p:sp>
        <p:nvSpPr>
          <p:cNvPr id="3" name="Content Placeholder 2"/>
          <p:cNvSpPr>
            <a:spLocks noGrp="1"/>
          </p:cNvSpPr>
          <p:nvPr>
            <p:ph idx="1"/>
          </p:nvPr>
        </p:nvSpPr>
        <p:spPr/>
        <p:txBody>
          <a:bodyPr>
            <a:normAutofit lnSpcReduction="10000"/>
          </a:bodyPr>
          <a:lstStyle/>
          <a:p>
            <a:pPr lvl="0"/>
            <a:r>
              <a:rPr lang="en-US" dirty="0" smtClean="0"/>
              <a:t>Requires BIA to establish criteria to enter into MOA’s with Tribes for the Special Law Enforcement Commissions.</a:t>
            </a:r>
          </a:p>
          <a:p>
            <a:pPr lvl="0"/>
            <a:r>
              <a:rPr lang="en-US" dirty="0" smtClean="0"/>
              <a:t>Requires MOA’s to provide certified officers with Federal Tort Claims protection for actions within the scope of their duties and treat tribal police as federal officers. (which will subject assaults on tribal police officers as Federal felonies)</a:t>
            </a:r>
          </a:p>
          <a:p>
            <a:pPr lvl="0"/>
            <a:r>
              <a:rPr lang="en-US" dirty="0" smtClean="0"/>
              <a:t>Sets timeline of 60 days to approve MOA’s when a Tribe meets all criteria.</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Tribal Law and Order Act</a:t>
            </a:r>
            <a:endParaRPr lang="en-US" dirty="0"/>
          </a:p>
        </p:txBody>
      </p:sp>
      <p:sp>
        <p:nvSpPr>
          <p:cNvPr id="3" name="Content Placeholder 2"/>
          <p:cNvSpPr>
            <a:spLocks noGrp="1"/>
          </p:cNvSpPr>
          <p:nvPr>
            <p:ph idx="1"/>
          </p:nvPr>
        </p:nvSpPr>
        <p:spPr/>
        <p:txBody>
          <a:bodyPr>
            <a:normAutofit lnSpcReduction="10000"/>
          </a:bodyPr>
          <a:lstStyle/>
          <a:p>
            <a:pPr lvl="0"/>
            <a:r>
              <a:rPr lang="en-US" b="1" dirty="0" smtClean="0"/>
              <a:t>(Section 231 cont.)</a:t>
            </a:r>
            <a:r>
              <a:rPr lang="en-US" dirty="0" smtClean="0"/>
              <a:t> Tribal police officers who obtain deputized will gain authority to:</a:t>
            </a:r>
          </a:p>
          <a:p>
            <a:pPr lvl="0"/>
            <a:r>
              <a:rPr lang="en-US" dirty="0" smtClean="0"/>
              <a:t>Cite all offenders of Federal law on tribal lands (Indian and non-Indian)</a:t>
            </a:r>
          </a:p>
          <a:p>
            <a:pPr lvl="0"/>
            <a:r>
              <a:rPr lang="en-US" dirty="0" smtClean="0"/>
              <a:t>Issue Central Violations Bureau citations for non-violent crimes.</a:t>
            </a:r>
          </a:p>
          <a:p>
            <a:pPr lvl="0"/>
            <a:r>
              <a:rPr lang="en-US" dirty="0" smtClean="0"/>
              <a:t>Make warrantless arrests when an officer has probable cause to believe that a crime has occurred in a broader array of cases – placing tribal police authority on par with Federal and State police.</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Tribal Law and Order Act</a:t>
            </a:r>
            <a:endParaRPr lang="en-US" dirty="0"/>
          </a:p>
        </p:txBody>
      </p:sp>
      <p:sp>
        <p:nvSpPr>
          <p:cNvPr id="3" name="Content Placeholder 2"/>
          <p:cNvSpPr>
            <a:spLocks noGrp="1"/>
          </p:cNvSpPr>
          <p:nvPr>
            <p:ph idx="1"/>
          </p:nvPr>
        </p:nvSpPr>
        <p:spPr/>
        <p:txBody>
          <a:bodyPr>
            <a:normAutofit lnSpcReduction="10000"/>
          </a:bodyPr>
          <a:lstStyle/>
          <a:p>
            <a:pPr lvl="0"/>
            <a:r>
              <a:rPr lang="en-US" b="1" dirty="0" smtClean="0"/>
              <a:t>(Section 233)</a:t>
            </a:r>
            <a:r>
              <a:rPr lang="en-US" dirty="0" smtClean="0"/>
              <a:t> Clarifies that tribal police are “authorized law enforcement official[s]” for purposes of accessing the National Crime Information Center (NCIC) and improves access to all Federal criminal history databases.</a:t>
            </a:r>
          </a:p>
          <a:p>
            <a:pPr lvl="0"/>
            <a:r>
              <a:rPr lang="en-US" b="1" dirty="0" smtClean="0"/>
              <a:t>(Section 251)</a:t>
            </a:r>
            <a:r>
              <a:rPr lang="en-US" dirty="0" smtClean="0"/>
              <a:t> Mandates tribal police access to the National Gang Intelligence Center database.</a:t>
            </a:r>
          </a:p>
          <a:p>
            <a:pPr lvl="0"/>
            <a:r>
              <a:rPr lang="en-US" b="1" dirty="0" smtClean="0"/>
              <a:t>(Section 252)</a:t>
            </a:r>
            <a:r>
              <a:rPr lang="en-US" dirty="0" smtClean="0"/>
              <a:t> Make tribal governments directly eligible for DOJ Criminal History Record Improvement Grants.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Tribal Law and Order Act</a:t>
            </a:r>
            <a:endParaRPr lang="en-US" dirty="0"/>
          </a:p>
        </p:txBody>
      </p:sp>
      <p:sp>
        <p:nvSpPr>
          <p:cNvPr id="3" name="Content Placeholder 2"/>
          <p:cNvSpPr>
            <a:spLocks noGrp="1"/>
          </p:cNvSpPr>
          <p:nvPr>
            <p:ph idx="1"/>
          </p:nvPr>
        </p:nvSpPr>
        <p:spPr/>
        <p:txBody>
          <a:bodyPr/>
          <a:lstStyle/>
          <a:p>
            <a:pPr lvl="0"/>
            <a:r>
              <a:rPr lang="en-US" b="1" dirty="0" smtClean="0"/>
              <a:t>(Section 221)</a:t>
            </a:r>
            <a:r>
              <a:rPr lang="en-US" dirty="0" smtClean="0"/>
              <a:t> </a:t>
            </a:r>
            <a:r>
              <a:rPr lang="en-US" i="1" dirty="0" smtClean="0"/>
              <a:t>Public Law 83-280</a:t>
            </a:r>
            <a:r>
              <a:rPr lang="en-US" dirty="0" smtClean="0"/>
              <a:t>. Clarifies that all federally recognized Indian Tribes (including those in P.L. 280 States) have concurrent criminal authority over reservation crimes involving Indian offenders. Same provision authorizes Tribes subject to P.L. 280 to call on US Attorneys where the State or local government does not have the resources or will to investigate or prosecute violent reservation crimes.</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440362"/>
          </a:xfrm>
        </p:spPr>
        <p:txBody>
          <a:bodyPr/>
          <a:lstStyle/>
          <a:p>
            <a:r>
              <a:rPr lang="en-US" dirty="0" smtClean="0"/>
              <a:t>Federal Accountability, Consultation &amp; Coordination</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Federal Accountability, Consultation &amp; Coordination</a:t>
            </a:r>
            <a:endParaRPr lang="en-US" dirty="0"/>
          </a:p>
        </p:txBody>
      </p:sp>
      <p:sp>
        <p:nvSpPr>
          <p:cNvPr id="3" name="Content Placeholder 2"/>
          <p:cNvSpPr>
            <a:spLocks noGrp="1"/>
          </p:cNvSpPr>
          <p:nvPr>
            <p:ph idx="1"/>
          </p:nvPr>
        </p:nvSpPr>
        <p:spPr>
          <a:xfrm>
            <a:off x="457200" y="2057400"/>
            <a:ext cx="8229600" cy="4251960"/>
          </a:xfrm>
        </p:spPr>
        <p:txBody>
          <a:bodyPr/>
          <a:lstStyle/>
          <a:p>
            <a:r>
              <a:rPr lang="en-US" dirty="0" smtClean="0"/>
              <a:t>The United States has a treaty, trust and Federal statutory obligation to provide public safety for Tribal justice systems and to work with them to combat crime in Indian Country. The Act establishes and strengthens standards to hold the U.S. to its obligations.</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Tribal Law and Order Act</a:t>
            </a:r>
            <a:endParaRPr lang="en-US" dirty="0"/>
          </a:p>
        </p:txBody>
      </p:sp>
      <p:sp>
        <p:nvSpPr>
          <p:cNvPr id="3" name="Content Placeholder 2"/>
          <p:cNvSpPr>
            <a:spLocks noGrp="1"/>
          </p:cNvSpPr>
          <p:nvPr>
            <p:ph idx="1"/>
          </p:nvPr>
        </p:nvSpPr>
        <p:spPr/>
        <p:txBody>
          <a:bodyPr>
            <a:normAutofit fontScale="92500" lnSpcReduction="20000"/>
          </a:bodyPr>
          <a:lstStyle/>
          <a:p>
            <a:pPr lvl="0"/>
            <a:r>
              <a:rPr lang="en-US" b="1" dirty="0" smtClean="0"/>
              <a:t>(Section 212)</a:t>
            </a:r>
            <a:r>
              <a:rPr lang="en-US" dirty="0" smtClean="0"/>
              <a:t> FBI and US Attorneys will share evidence with tribal justice officials when terminating investigations or declining to pursue a case in Federal Court.</a:t>
            </a:r>
          </a:p>
          <a:p>
            <a:pPr lvl="0"/>
            <a:r>
              <a:rPr lang="en-US" b="1" dirty="0" smtClean="0"/>
              <a:t>(Section 212)</a:t>
            </a:r>
            <a:r>
              <a:rPr lang="en-US" dirty="0" smtClean="0"/>
              <a:t> The Attorney General will maintain data on all case terminations and declinations and report to Congress annually.</a:t>
            </a:r>
          </a:p>
          <a:p>
            <a:pPr lvl="0"/>
            <a:r>
              <a:rPr lang="en-US" b="1" dirty="0" smtClean="0"/>
              <a:t>(Section 213)</a:t>
            </a:r>
            <a:r>
              <a:rPr lang="en-US" dirty="0" smtClean="0"/>
              <a:t> Codified the use of Tribal Liaisons at each Federal District within Indian country and requires Liaisons to consult and coordinate with tribal justice officials, and provide technical assistance to improve the ability of Tribes to respond to reservation crime.</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Tribal Law and Order Act</a:t>
            </a:r>
            <a:endParaRPr lang="en-US" dirty="0"/>
          </a:p>
        </p:txBody>
      </p:sp>
      <p:sp>
        <p:nvSpPr>
          <p:cNvPr id="3" name="Content Placeholder 2"/>
          <p:cNvSpPr>
            <a:spLocks noGrp="1"/>
          </p:cNvSpPr>
          <p:nvPr>
            <p:ph idx="1"/>
          </p:nvPr>
        </p:nvSpPr>
        <p:spPr/>
        <p:txBody>
          <a:bodyPr>
            <a:normAutofit fontScale="92500"/>
          </a:bodyPr>
          <a:lstStyle/>
          <a:p>
            <a:pPr lvl="0"/>
            <a:r>
              <a:rPr lang="en-US" b="1" dirty="0" smtClean="0"/>
              <a:t>(Section 211)</a:t>
            </a:r>
            <a:r>
              <a:rPr lang="en-US" dirty="0" smtClean="0"/>
              <a:t> Bureau of Indian Affairs response, consultation and coordination:</a:t>
            </a:r>
          </a:p>
          <a:p>
            <a:pPr lvl="0">
              <a:buNone/>
            </a:pPr>
            <a:r>
              <a:rPr lang="en-US" dirty="0" smtClean="0"/>
              <a:t>	Requires BIA-Office of Justice Services (OJC) to share crime data with DOJ.</a:t>
            </a:r>
          </a:p>
          <a:p>
            <a:pPr lvl="0">
              <a:buNone/>
            </a:pPr>
            <a:r>
              <a:rPr lang="en-US" dirty="0" smtClean="0"/>
              <a:t>	Requires BIA-OJS to submit to Congress, annual public safety spending and unmet needs reports on a wide range of public safety items.</a:t>
            </a:r>
          </a:p>
          <a:p>
            <a:pPr lvl="0">
              <a:buNone/>
            </a:pPr>
            <a:r>
              <a:rPr lang="en-US" dirty="0" smtClean="0"/>
              <a:t>	Requires BIA-OJS to consult on a regular basis with tribal communities on public safety concerns and development of policies that affect public safety.</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Tribal Law and Order Act</a:t>
            </a:r>
            <a:endParaRPr lang="en-US" dirty="0"/>
          </a:p>
        </p:txBody>
      </p:sp>
      <p:sp>
        <p:nvSpPr>
          <p:cNvPr id="3" name="Content Placeholder 2"/>
          <p:cNvSpPr>
            <a:spLocks noGrp="1"/>
          </p:cNvSpPr>
          <p:nvPr>
            <p:ph idx="1"/>
          </p:nvPr>
        </p:nvSpPr>
        <p:spPr/>
        <p:txBody>
          <a:bodyPr>
            <a:normAutofit lnSpcReduction="10000"/>
          </a:bodyPr>
          <a:lstStyle/>
          <a:p>
            <a:pPr lvl="0"/>
            <a:r>
              <a:rPr lang="en-US" b="1" dirty="0" smtClean="0"/>
              <a:t>(Section 213)</a:t>
            </a:r>
            <a:r>
              <a:rPr lang="en-US" dirty="0" smtClean="0"/>
              <a:t> Urges Federal Courts to hold trials in Indian country to permit the tribal community to see justice be done at home rather than hear about cases in Federal Courts that are often hundreds of miles from the scene of the crime.</a:t>
            </a:r>
          </a:p>
          <a:p>
            <a:pPr lvl="0"/>
            <a:r>
              <a:rPr lang="en-US" b="1" dirty="0" smtClean="0"/>
              <a:t>(Section 214)</a:t>
            </a:r>
            <a:r>
              <a:rPr lang="en-US" dirty="0" smtClean="0"/>
              <a:t> Makes permanent the Office of Tribal Justice within DOJ to serve as the policy advisor to the Attorney General to uphold US Government’s treaty, trust and statutory obligations to Indian Tribes.</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Tribal Law and Order Act</a:t>
            </a:r>
            <a:endParaRPr lang="en-US" dirty="0"/>
          </a:p>
        </p:txBody>
      </p:sp>
      <p:sp>
        <p:nvSpPr>
          <p:cNvPr id="3" name="Content Placeholder 2"/>
          <p:cNvSpPr>
            <a:spLocks noGrp="1"/>
          </p:cNvSpPr>
          <p:nvPr>
            <p:ph idx="1"/>
          </p:nvPr>
        </p:nvSpPr>
        <p:spPr>
          <a:xfrm>
            <a:off x="457200" y="1600200"/>
            <a:ext cx="8229600" cy="5029200"/>
          </a:xfrm>
        </p:spPr>
        <p:txBody>
          <a:bodyPr>
            <a:normAutofit fontScale="92500" lnSpcReduction="10000"/>
          </a:bodyPr>
          <a:lstStyle/>
          <a:p>
            <a:r>
              <a:rPr lang="en-US" dirty="0" smtClean="0"/>
              <a:t>Signed into Law by President Barrack Obama on July 29, 2010.</a:t>
            </a:r>
          </a:p>
          <a:p>
            <a:r>
              <a:rPr lang="en-US" dirty="0" smtClean="0"/>
              <a:t>Sponsored by Senator Bryon Dorgan (D-N.D) Bill  HR 725</a:t>
            </a:r>
          </a:p>
          <a:p>
            <a:r>
              <a:rPr lang="en-US" dirty="0" smtClean="0"/>
              <a:t>Initiated in 2007 when Sen. Dorgan met with tribal leaders – majority of leaders stated that public safety was their number one priority.</a:t>
            </a:r>
          </a:p>
          <a:p>
            <a:r>
              <a:rPr lang="en-US" dirty="0" smtClean="0"/>
              <a:t>Held 15 Senate hearings (2007-2010) – found epidemic domestic and sexual violence; federal prosecution declinations and lack of federal response; gangs targeting reservations; low police presence, limited training, difficulties with recruitment and retention of police officers. </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Tribal Law and Order Act</a:t>
            </a:r>
            <a:endParaRPr lang="en-US" dirty="0"/>
          </a:p>
        </p:txBody>
      </p:sp>
      <p:sp>
        <p:nvSpPr>
          <p:cNvPr id="3" name="Content Placeholder 2"/>
          <p:cNvSpPr>
            <a:spLocks noGrp="1"/>
          </p:cNvSpPr>
          <p:nvPr>
            <p:ph idx="1"/>
          </p:nvPr>
        </p:nvSpPr>
        <p:spPr/>
        <p:txBody>
          <a:bodyPr>
            <a:normAutofit/>
          </a:bodyPr>
          <a:lstStyle/>
          <a:p>
            <a:pPr lvl="0"/>
            <a:r>
              <a:rPr lang="en-US" b="1" dirty="0" smtClean="0"/>
              <a:t>(Section 251)</a:t>
            </a:r>
            <a:r>
              <a:rPr lang="en-US" dirty="0" smtClean="0"/>
              <a:t> Requires DOJ Director of Bureau of Justice Statistics [in coordination with Tribes and BIA-OJS] to submit an annual report to Congress on crime in Indian country.</a:t>
            </a:r>
          </a:p>
          <a:p>
            <a:pPr lvl="0"/>
            <a:r>
              <a:rPr lang="en-US" b="1" dirty="0" smtClean="0"/>
              <a:t>(Sections 211 &amp; 245)</a:t>
            </a:r>
            <a:r>
              <a:rPr lang="en-US" dirty="0" smtClean="0"/>
              <a:t> Requires DOJ and BIA-OJS in coordination with Tribes to develop a long-term plan for the construction, maintenance and operation of tribal adult and juvenile detention and alternative rehabilitation centers.</a:t>
            </a: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lstStyle/>
          <a:p>
            <a:r>
              <a:rPr lang="en-US" dirty="0" smtClean="0"/>
              <a:t>Programmatic Improvements to Aid Tribal Justice Systems</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Programmatic Improvements to Aid Tribal Justice Systems</a:t>
            </a:r>
            <a:endParaRPr lang="en-US" dirty="0"/>
          </a:p>
        </p:txBody>
      </p:sp>
      <p:sp>
        <p:nvSpPr>
          <p:cNvPr id="3" name="Content Placeholder 2"/>
          <p:cNvSpPr>
            <a:spLocks noGrp="1"/>
          </p:cNvSpPr>
          <p:nvPr>
            <p:ph idx="1"/>
          </p:nvPr>
        </p:nvSpPr>
        <p:spPr>
          <a:xfrm>
            <a:off x="457200" y="2133600"/>
            <a:ext cx="8229600" cy="4175760"/>
          </a:xfrm>
        </p:spPr>
        <p:txBody>
          <a:bodyPr/>
          <a:lstStyle/>
          <a:p>
            <a:r>
              <a:rPr lang="en-US" dirty="0" smtClean="0"/>
              <a:t>Tribal justice systems are the first responders to Indian Country crime and the U.S. has acknowledged that part of the obligation to provide reservation public safety including the ability of tribal governments to combat crime locally. To better meet this obligation, the Act reauthorizes and amends a number of Federal programs designed to empower all aspects of tribal justice systems.</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Tribal Law and Order Act</a:t>
            </a:r>
            <a:endParaRPr lang="en-US" dirty="0"/>
          </a:p>
        </p:txBody>
      </p:sp>
      <p:sp>
        <p:nvSpPr>
          <p:cNvPr id="3" name="Content Placeholder 2"/>
          <p:cNvSpPr>
            <a:spLocks noGrp="1"/>
          </p:cNvSpPr>
          <p:nvPr>
            <p:ph idx="1"/>
          </p:nvPr>
        </p:nvSpPr>
        <p:spPr>
          <a:xfrm>
            <a:off x="457200" y="1600200"/>
            <a:ext cx="8229600" cy="5105400"/>
          </a:xfrm>
        </p:spPr>
        <p:txBody>
          <a:bodyPr>
            <a:normAutofit fontScale="85000" lnSpcReduction="20000"/>
          </a:bodyPr>
          <a:lstStyle/>
          <a:p>
            <a:pPr lvl="0" algn="just"/>
            <a:r>
              <a:rPr lang="en-US" b="1" dirty="0" smtClean="0"/>
              <a:t>(Section 241)</a:t>
            </a:r>
            <a:r>
              <a:rPr lang="en-US" dirty="0" smtClean="0"/>
              <a:t> </a:t>
            </a:r>
            <a:r>
              <a:rPr lang="en-US" i="1" dirty="0" smtClean="0"/>
              <a:t>Substance Abuse Prevention</a:t>
            </a:r>
            <a:r>
              <a:rPr lang="en-US" dirty="0" smtClean="0"/>
              <a:t>. More than 90% of crimes in Indian Country are alcohol and substance abuse related. The Act reauthorizes and amends the Indian Alcohol and Substance Abuse Act (IASA) which authorizes grants for summer youth programs, development of tribal juvenile codes and construction of shelters and detention and treatment centers for at risk youth. It directs the Substance Abuse and Mental Health Service Administration (SAMHSA) to take the lead role in interagency coordination on tribal substance abuse programs. SAMHSA is authorized to establish and appoint a Director of the Office of Indian Alcohol and Substance Abuse that will develop a framework for interagency communication and provide technical assistance to tribal governments to develop and enhance alcohol and substance abuse prevention programs.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Tribal Law and Order Act</a:t>
            </a:r>
            <a:endParaRPr lang="en-US" dirty="0"/>
          </a:p>
        </p:txBody>
      </p:sp>
      <p:sp>
        <p:nvSpPr>
          <p:cNvPr id="3" name="Content Placeholder 2"/>
          <p:cNvSpPr>
            <a:spLocks noGrp="1"/>
          </p:cNvSpPr>
          <p:nvPr>
            <p:ph idx="1"/>
          </p:nvPr>
        </p:nvSpPr>
        <p:spPr/>
        <p:txBody>
          <a:bodyPr>
            <a:normAutofit fontScale="92500" lnSpcReduction="20000"/>
          </a:bodyPr>
          <a:lstStyle/>
          <a:p>
            <a:pPr lvl="0"/>
            <a:r>
              <a:rPr lang="en-US" b="1" dirty="0" smtClean="0"/>
              <a:t>(Section 242)</a:t>
            </a:r>
            <a:r>
              <a:rPr lang="en-US" dirty="0" smtClean="0"/>
              <a:t> </a:t>
            </a:r>
            <a:r>
              <a:rPr lang="en-US" i="1" dirty="0" smtClean="0"/>
              <a:t>Tribal Courts</a:t>
            </a:r>
            <a:r>
              <a:rPr lang="en-US" dirty="0" smtClean="0"/>
              <a:t>. Reauthorizes and amends the Indian Tribal Justice Support and Technical &amp; Legal Assistance Acts which provide funding for tribal court judicial personnel, public defenders, court facilities, development of records management systems and other needs of the tribal court systems.</a:t>
            </a:r>
          </a:p>
          <a:p>
            <a:pPr lvl="0"/>
            <a:r>
              <a:rPr lang="en-US" b="1" dirty="0" smtClean="0"/>
              <a:t>(Section 245)</a:t>
            </a:r>
            <a:r>
              <a:rPr lang="en-US" dirty="0" smtClean="0"/>
              <a:t> </a:t>
            </a:r>
            <a:r>
              <a:rPr lang="en-US" i="1" dirty="0" smtClean="0"/>
              <a:t>Rehabilitation of Federal Offenders</a:t>
            </a:r>
            <a:r>
              <a:rPr lang="en-US" dirty="0" smtClean="0"/>
              <a:t>. The Act authorizes the appointment of Indian country residents (individuals) to serve as assistant Federal Probation Officers to monitor offenders living on or reentering Indian lands. This provision also encourages U.S. Courts to offer services on or near Indian lands.</a:t>
            </a:r>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Tribal Law and Order Act</a:t>
            </a:r>
            <a:endParaRPr lang="en-US" dirty="0"/>
          </a:p>
        </p:txBody>
      </p:sp>
      <p:sp>
        <p:nvSpPr>
          <p:cNvPr id="3" name="Content Placeholder 2"/>
          <p:cNvSpPr>
            <a:spLocks noGrp="1"/>
          </p:cNvSpPr>
          <p:nvPr>
            <p:ph idx="1"/>
          </p:nvPr>
        </p:nvSpPr>
        <p:spPr/>
        <p:txBody>
          <a:bodyPr>
            <a:normAutofit fontScale="85000" lnSpcReduction="20000"/>
          </a:bodyPr>
          <a:lstStyle/>
          <a:p>
            <a:pPr lvl="0"/>
            <a:r>
              <a:rPr lang="en-US" b="1" dirty="0" smtClean="0"/>
              <a:t>(Section 246)</a:t>
            </a:r>
            <a:r>
              <a:rPr lang="en-US" dirty="0" smtClean="0"/>
              <a:t> </a:t>
            </a:r>
            <a:r>
              <a:rPr lang="en-US" i="1" dirty="0" smtClean="0"/>
              <a:t>Juvenile Justice</a:t>
            </a:r>
            <a:r>
              <a:rPr lang="en-US" dirty="0" smtClean="0"/>
              <a:t>. Reauthorizes and amends the Juvenile Justice and Delinquency Prevention Act of 1974 within DOJ, expanding grant activities to include delinquency prevention, treatment and rehabilitation of juvenile offenders. This provision also adds an expert in tribal juvenile services to the Coordinating Council on Juvenile Justice.</a:t>
            </a:r>
          </a:p>
          <a:p>
            <a:pPr lvl="0"/>
            <a:r>
              <a:rPr lang="en-US" b="1" dirty="0" smtClean="0"/>
              <a:t>(Section 243)</a:t>
            </a:r>
            <a:r>
              <a:rPr lang="en-US" dirty="0" smtClean="0"/>
              <a:t> </a:t>
            </a:r>
            <a:r>
              <a:rPr lang="en-US" i="1" dirty="0" smtClean="0"/>
              <a:t>Tribal Police</a:t>
            </a:r>
            <a:r>
              <a:rPr lang="en-US" dirty="0" smtClean="0"/>
              <a:t>. Amends the Omnibus Crime Control and Safe Streets Act of 1968 within DOJ. The Community Oriented Policing Services Office (COPS) is reauthorized and removes time limits on hiring grants [previously 3-5 years], removes matching funds requirements and permits tribes to use funds to cover indirect costs.</a:t>
            </a:r>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Tribal Law and Order Act</a:t>
            </a:r>
            <a:endParaRPr lang="en-US" dirty="0"/>
          </a:p>
        </p:txBody>
      </p:sp>
      <p:sp>
        <p:nvSpPr>
          <p:cNvPr id="3" name="Content Placeholder 2"/>
          <p:cNvSpPr>
            <a:spLocks noGrp="1"/>
          </p:cNvSpPr>
          <p:nvPr>
            <p:ph idx="1"/>
          </p:nvPr>
        </p:nvSpPr>
        <p:spPr/>
        <p:txBody>
          <a:bodyPr>
            <a:normAutofit lnSpcReduction="10000"/>
          </a:bodyPr>
          <a:lstStyle/>
          <a:p>
            <a:pPr lvl="0"/>
            <a:r>
              <a:rPr lang="en-US" b="1" dirty="0" smtClean="0"/>
              <a:t>(Section 244)</a:t>
            </a:r>
            <a:r>
              <a:rPr lang="en-US" dirty="0" smtClean="0"/>
              <a:t> </a:t>
            </a:r>
            <a:r>
              <a:rPr lang="en-US" i="1" dirty="0" smtClean="0"/>
              <a:t>Tribal Jails and Justice Centers</a:t>
            </a:r>
            <a:r>
              <a:rPr lang="en-US" dirty="0" smtClean="0"/>
              <a:t>. Reauthorizes and amends the Violent Crime Control and Law Enforcement Act of 1994. Authorizes funding for regional detention centers for long-term incarceration and tribal justice centers that combine courts, police and corrections services.</a:t>
            </a:r>
          </a:p>
          <a:p>
            <a:pPr lvl="0"/>
            <a:r>
              <a:rPr lang="en-US" b="1" dirty="0" smtClean="0"/>
              <a:t>(Section 247)</a:t>
            </a:r>
            <a:r>
              <a:rPr lang="en-US" dirty="0" smtClean="0"/>
              <a:t> </a:t>
            </a:r>
            <a:r>
              <a:rPr lang="en-US" i="1" dirty="0" smtClean="0"/>
              <a:t>Alaska Native Villages</a:t>
            </a:r>
            <a:r>
              <a:rPr lang="en-US" dirty="0" smtClean="0"/>
              <a:t>. Repeals a FY-2004 appropriation rider to make all Federally recognized Tribes in Alaska eligible for DOJ tribal courts and COPS grants.</a:t>
            </a:r>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92762"/>
          </a:xfrm>
        </p:spPr>
        <p:txBody>
          <a:bodyPr/>
          <a:lstStyle/>
          <a:p>
            <a:r>
              <a:rPr lang="en-US" dirty="0" smtClean="0"/>
              <a:t>Tribal Police Recruitment, Training &amp; Retention</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Tribal Police Recruitment, Training &amp; Retention</a:t>
            </a:r>
            <a:endParaRPr lang="en-US" dirty="0"/>
          </a:p>
        </p:txBody>
      </p:sp>
      <p:sp>
        <p:nvSpPr>
          <p:cNvPr id="3" name="Content Placeholder 2"/>
          <p:cNvSpPr>
            <a:spLocks noGrp="1"/>
          </p:cNvSpPr>
          <p:nvPr>
            <p:ph idx="1"/>
          </p:nvPr>
        </p:nvSpPr>
        <p:spPr>
          <a:xfrm>
            <a:off x="457200" y="2133600"/>
            <a:ext cx="8229600" cy="4175760"/>
          </a:xfrm>
        </p:spPr>
        <p:txBody>
          <a:bodyPr/>
          <a:lstStyle/>
          <a:p>
            <a:r>
              <a:rPr lang="en-US" dirty="0" smtClean="0"/>
              <a:t>Less than 3000 BIA and Tribal police officers patrol over 56 million acres of Indian lands. Less than half of the police force needed. Offenders are aware of the shortfalls and are targeting reservations for drug trafficking. The lack of police also causes significant delays in responding to victims’ calls for help. To address this, the Act provides the following:</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Tribal Law and Order Act</a:t>
            </a:r>
            <a:endParaRPr lang="en-US" dirty="0"/>
          </a:p>
        </p:txBody>
      </p:sp>
      <p:sp>
        <p:nvSpPr>
          <p:cNvPr id="3" name="Content Placeholder 2"/>
          <p:cNvSpPr>
            <a:spLocks noGrp="1"/>
          </p:cNvSpPr>
          <p:nvPr>
            <p:ph idx="1"/>
          </p:nvPr>
        </p:nvSpPr>
        <p:spPr/>
        <p:txBody>
          <a:bodyPr>
            <a:normAutofit fontScale="77500" lnSpcReduction="20000"/>
          </a:bodyPr>
          <a:lstStyle/>
          <a:p>
            <a:pPr lvl="0"/>
            <a:r>
              <a:rPr lang="en-US" b="1" dirty="0" smtClean="0"/>
              <a:t>(Section 231)</a:t>
            </a:r>
            <a:r>
              <a:rPr lang="en-US" dirty="0" smtClean="0"/>
              <a:t> Expands the hiring age of Bureau of Indian Affairs police officers from 37 to 47 to enable retired military personnel to become law enforcement officers within Indian country upon their retirement.</a:t>
            </a:r>
          </a:p>
          <a:p>
            <a:pPr>
              <a:buNone/>
            </a:pPr>
            <a:endParaRPr lang="en-US" dirty="0" smtClean="0"/>
          </a:p>
          <a:p>
            <a:pPr lvl="0"/>
            <a:r>
              <a:rPr lang="en-US" b="1" dirty="0" smtClean="0"/>
              <a:t>(Section 231)</a:t>
            </a:r>
            <a:r>
              <a:rPr lang="en-US" dirty="0" smtClean="0"/>
              <a:t> Expands BIA and tribal police training opportunities to Tribal, State and local police academies and universities where such programs meet Peace Officer Standards and are consistent with Federal Law Enforcement Training Standards.</a:t>
            </a:r>
          </a:p>
          <a:p>
            <a:pPr lvl="0">
              <a:buNone/>
            </a:pPr>
            <a:endParaRPr lang="en-US" dirty="0" smtClean="0"/>
          </a:p>
          <a:p>
            <a:pPr lvl="0"/>
            <a:r>
              <a:rPr lang="en-US" b="1" dirty="0" smtClean="0"/>
              <a:t>(Section 231)</a:t>
            </a:r>
            <a:r>
              <a:rPr lang="en-US" dirty="0" smtClean="0"/>
              <a:t> Expedites Tribal requested background checks for BIA police candidates and corrections candidates hired under 638 [Self-Determination] contracts; background check must be completed within 60 days. </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Tribal Law and Order Act</a:t>
            </a:r>
            <a:endParaRPr lang="en-US" dirty="0"/>
          </a:p>
        </p:txBody>
      </p:sp>
      <p:sp>
        <p:nvSpPr>
          <p:cNvPr id="3" name="Content Placeholder 2"/>
          <p:cNvSpPr>
            <a:spLocks noGrp="1"/>
          </p:cNvSpPr>
          <p:nvPr>
            <p:ph idx="1"/>
          </p:nvPr>
        </p:nvSpPr>
        <p:spPr/>
        <p:txBody>
          <a:bodyPr/>
          <a:lstStyle/>
          <a:p>
            <a:r>
              <a:rPr lang="en-US" u="sng" dirty="0" smtClean="0"/>
              <a:t>Other findings</a:t>
            </a:r>
            <a:r>
              <a:rPr lang="en-US" dirty="0" smtClean="0"/>
              <a:t>: Crisis of violence on many reservations: violent crime rates are more than 2x the national average across IC and up to 20x the national average in some tribal communities.</a:t>
            </a:r>
          </a:p>
          <a:p>
            <a:r>
              <a:rPr lang="en-US" dirty="0" smtClean="0"/>
              <a:t>DV/SA in IC reached epidemic levels where 34% of Indian women will be raped in their lifetime and 39% will suffer partner violence.</a:t>
            </a:r>
          </a:p>
          <a:p>
            <a:r>
              <a:rPr lang="en-US" dirty="0" smtClean="0"/>
              <a:t>Less than 3000 police officers patrol more that 56 million acres of IC.</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5897562"/>
          </a:xfrm>
        </p:spPr>
        <p:txBody>
          <a:bodyPr>
            <a:normAutofit/>
          </a:bodyPr>
          <a:lstStyle/>
          <a:p>
            <a:r>
              <a:rPr lang="en-US" sz="6000" dirty="0" smtClean="0"/>
              <a:t>Challenges for Navajo Nation</a:t>
            </a:r>
            <a:endParaRPr lang="en-US" sz="60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304800"/>
            <a:ext cx="8229600" cy="1143000"/>
          </a:xfrm>
        </p:spPr>
        <p:txBody>
          <a:bodyPr>
            <a:normAutofit fontScale="90000"/>
          </a:bodyPr>
          <a:lstStyle/>
          <a:p>
            <a:r>
              <a:rPr lang="en-US" dirty="0" smtClean="0"/>
              <a:t>C</a:t>
            </a:r>
            <a:r>
              <a:rPr lang="en-US" cap="none" dirty="0" smtClean="0"/>
              <a:t>hallenges for Navajo </a:t>
            </a:r>
            <a:r>
              <a:rPr lang="en-US" sz="4600" cap="none" dirty="0" smtClean="0"/>
              <a:t>Nation</a:t>
            </a:r>
            <a:endParaRPr lang="en-US" sz="4600" dirty="0"/>
          </a:p>
        </p:txBody>
      </p:sp>
      <p:sp>
        <p:nvSpPr>
          <p:cNvPr id="3" name="Subtitle 2"/>
          <p:cNvSpPr>
            <a:spLocks noGrp="1"/>
          </p:cNvSpPr>
          <p:nvPr>
            <p:ph type="subTitle" idx="1"/>
          </p:nvPr>
        </p:nvSpPr>
        <p:spPr>
          <a:xfrm>
            <a:off x="304800" y="1600200"/>
            <a:ext cx="8610600" cy="5029200"/>
          </a:xfrm>
        </p:spPr>
        <p:txBody>
          <a:bodyPr>
            <a:normAutofit fontScale="85000" lnSpcReduction="20000"/>
          </a:bodyPr>
          <a:lstStyle/>
          <a:p>
            <a:pPr algn="l"/>
            <a:r>
              <a:rPr lang="en-US" dirty="0" smtClean="0"/>
              <a:t>- Lack of available cells to house inmates. While the facilities have been built, the lack of correction officers means they cannot be fully utilized and early releases still have to occur.</a:t>
            </a:r>
          </a:p>
          <a:p>
            <a:pPr marL="457200" indent="-457200" algn="l">
              <a:buFontTx/>
              <a:buChar char="-"/>
            </a:pPr>
            <a:r>
              <a:rPr lang="en-US" dirty="0" smtClean="0"/>
              <a:t>Jails have to be certified by BIA – no provisions for        	certification in TLOA. </a:t>
            </a:r>
            <a:endParaRPr lang="en-US" dirty="0"/>
          </a:p>
          <a:p>
            <a:pPr marL="457200" indent="-457200" algn="l">
              <a:buFontTx/>
              <a:buChar char="-"/>
            </a:pPr>
            <a:r>
              <a:rPr lang="en-US" dirty="0" smtClean="0"/>
              <a:t>Long term detention facilities need to have more rehabilitative services and the ability to maintain health of prisoners.</a:t>
            </a:r>
          </a:p>
          <a:p>
            <a:pPr algn="l"/>
            <a:r>
              <a:rPr lang="en-US" dirty="0" smtClean="0"/>
              <a:t>- Insufficient current consultation between tribal 	departments.</a:t>
            </a:r>
          </a:p>
          <a:p>
            <a:pPr algn="l"/>
            <a:r>
              <a:rPr lang="en-US" dirty="0" smtClean="0"/>
              <a:t>- Insufficient current consultation between NN and Feds.</a:t>
            </a:r>
          </a:p>
          <a:p>
            <a:pPr algn="l"/>
            <a:r>
              <a:rPr lang="en-US" dirty="0" smtClean="0"/>
              <a:t>- Criminal statutes need to be revised – requires 	legislative action and consultation.</a:t>
            </a:r>
          </a:p>
          <a:p>
            <a:pPr algn="l"/>
            <a:r>
              <a:rPr lang="en-US" dirty="0" smtClean="0"/>
              <a:t>- PPS: need to consult with Fed PPS on standard 	reporting systems.</a:t>
            </a:r>
          </a:p>
          <a:p>
            <a:pPr algn="l"/>
            <a:endParaRPr lang="en-US" dirty="0" smtClean="0"/>
          </a:p>
          <a:p>
            <a:pPr algn="l"/>
            <a:endParaRPr lang="en-US"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for Navajo Nation</a:t>
            </a:r>
            <a:endParaRPr lang="en-US" dirty="0"/>
          </a:p>
        </p:txBody>
      </p:sp>
      <p:sp>
        <p:nvSpPr>
          <p:cNvPr id="3" name="Content Placeholder 2"/>
          <p:cNvSpPr>
            <a:spLocks noGrp="1"/>
          </p:cNvSpPr>
          <p:nvPr>
            <p:ph idx="1"/>
          </p:nvPr>
        </p:nvSpPr>
        <p:spPr/>
        <p:txBody>
          <a:bodyPr/>
          <a:lstStyle/>
          <a:p>
            <a:pPr>
              <a:buNone/>
            </a:pPr>
            <a:r>
              <a:rPr lang="en-US" dirty="0" smtClean="0"/>
              <a:t>- Criminal procedures need to be reviewed and possibly amended.</a:t>
            </a:r>
          </a:p>
          <a:p>
            <a:pPr>
              <a:buNone/>
            </a:pPr>
            <a:r>
              <a:rPr lang="en-US" dirty="0" smtClean="0"/>
              <a:t>- Prosecutors need to meet same requirements as AUSA’s for special appointments – if needed.</a:t>
            </a:r>
          </a:p>
          <a:p>
            <a:pPr>
              <a:buNone/>
            </a:pPr>
            <a:r>
              <a:rPr lang="en-US" dirty="0" smtClean="0"/>
              <a:t>- Police need to review current certifications and possibility of cross commission.</a:t>
            </a:r>
          </a:p>
          <a:p>
            <a:pPr>
              <a:buNone/>
            </a:pPr>
            <a:r>
              <a:rPr lang="en-US" dirty="0" smtClean="0"/>
              <a:t>- No funding mandate for implementation for Tribes</a:t>
            </a:r>
          </a:p>
          <a:p>
            <a:pPr>
              <a:buNone/>
            </a:pPr>
            <a:r>
              <a:rPr lang="en-US" dirty="0" smtClean="0"/>
              <a:t>- TLOA lacks regulations – guidelines are still not fully developed. </a:t>
            </a:r>
          </a:p>
          <a:p>
            <a:pPr>
              <a:buNone/>
            </a:pP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for Navajo Nation</a:t>
            </a:r>
            <a:endParaRPr lang="en-US" dirty="0"/>
          </a:p>
        </p:txBody>
      </p:sp>
      <p:sp>
        <p:nvSpPr>
          <p:cNvPr id="3" name="Content Placeholder 2"/>
          <p:cNvSpPr>
            <a:spLocks noGrp="1"/>
          </p:cNvSpPr>
          <p:nvPr>
            <p:ph idx="1"/>
          </p:nvPr>
        </p:nvSpPr>
        <p:spPr>
          <a:xfrm>
            <a:off x="457200" y="1143000"/>
            <a:ext cx="8229600" cy="6400800"/>
          </a:xfrm>
        </p:spPr>
        <p:txBody>
          <a:bodyPr>
            <a:normAutofit/>
          </a:bodyPr>
          <a:lstStyle/>
          <a:p>
            <a:pPr>
              <a:buFontTx/>
              <a:buChar char="-"/>
            </a:pPr>
            <a:r>
              <a:rPr lang="en-US" dirty="0" smtClean="0"/>
              <a:t>TLOA funding may affect 638 funding –      	reduction in 638 funding a possibility.</a:t>
            </a:r>
          </a:p>
          <a:p>
            <a:pPr>
              <a:buFontTx/>
              <a:buChar char="-"/>
            </a:pPr>
            <a:r>
              <a:rPr lang="en-US" dirty="0" smtClean="0"/>
              <a:t>Additional funds will be needed to address long term inmates that will be prosecuted by the tribe and no longer prosecuted and detained in the federal system.</a:t>
            </a:r>
          </a:p>
          <a:p>
            <a:pPr>
              <a:buNone/>
            </a:pPr>
            <a:r>
              <a:rPr lang="en-US" dirty="0" smtClean="0"/>
              <a:t>- 	-	100% funding for courts is unheard of – usually 40%; might need additional justifications.</a:t>
            </a:r>
          </a:p>
          <a:p>
            <a:pPr>
              <a:buFontTx/>
              <a:buChar char="-"/>
            </a:pPr>
            <a:r>
              <a:rPr lang="en-US" dirty="0" smtClean="0"/>
              <a:t>Habeas corpus always a possibility.</a:t>
            </a:r>
          </a:p>
          <a:p>
            <a:pPr>
              <a:buFontTx/>
              <a:buChar char="-"/>
            </a:pPr>
            <a:r>
              <a:rPr lang="en-US" dirty="0" smtClean="0"/>
              <a:t>Funding under the TLOA has still not addressed tribal needs. (see handout)</a:t>
            </a:r>
          </a:p>
          <a:p>
            <a:pPr>
              <a:buFontTx/>
              <a:buChar char="-"/>
            </a:pPr>
            <a:endParaRPr lang="en-US"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CHALLENGES FOR NAVAJO NATION CONTINUED</a:t>
            </a:r>
            <a:endParaRPr lang="en-US" dirty="0"/>
          </a:p>
        </p:txBody>
      </p:sp>
      <p:sp>
        <p:nvSpPr>
          <p:cNvPr id="3" name="Content Placeholder 2"/>
          <p:cNvSpPr>
            <a:spLocks noGrp="1"/>
          </p:cNvSpPr>
          <p:nvPr>
            <p:ph idx="1"/>
          </p:nvPr>
        </p:nvSpPr>
        <p:spPr/>
        <p:txBody>
          <a:bodyPr>
            <a:normAutofit fontScale="92500"/>
          </a:bodyPr>
          <a:lstStyle/>
          <a:p>
            <a:r>
              <a:rPr lang="en-US" dirty="0" smtClean="0"/>
              <a:t>The Bureau of Prisons, Tribal Prisoner Pilot Program which allowed for the incarceration of up to one hundred tribal members is not operating. The Program ended in November 2014, a total of six inmates were in the program.</a:t>
            </a:r>
          </a:p>
          <a:p>
            <a:r>
              <a:rPr lang="en-US" dirty="0" smtClean="0"/>
              <a:t>The Program had allowed tribal judges to direct sentence offenders to a long term federal facility.</a:t>
            </a:r>
          </a:p>
          <a:p>
            <a:r>
              <a:rPr lang="en-US" dirty="0" smtClean="0"/>
              <a:t>Program was designed to expire four years from being implemented unless it was renewed. </a:t>
            </a:r>
            <a:endParaRPr lang="en-US" dirty="0"/>
          </a:p>
        </p:txBody>
      </p:sp>
    </p:spTree>
    <p:extLst>
      <p:ext uri="{BB962C8B-B14F-4D97-AF65-F5344CB8AC3E}">
        <p14:creationId xmlns:p14="http://schemas.microsoft.com/office/powerpoint/2010/main" val="66449067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422030" y="228600"/>
            <a:ext cx="8229600" cy="1143000"/>
          </a:xfrm>
        </p:spPr>
        <p:txBody>
          <a:bodyPr>
            <a:normAutofit fontScale="90000"/>
          </a:bodyPr>
          <a:lstStyle/>
          <a:p>
            <a:r>
              <a:rPr lang="en-US" dirty="0" smtClean="0"/>
              <a:t>C</a:t>
            </a:r>
            <a:r>
              <a:rPr lang="en-US" cap="none" dirty="0" smtClean="0"/>
              <a:t>onclusion and Recommendation</a:t>
            </a:r>
            <a:endParaRPr lang="en-US" dirty="0"/>
          </a:p>
        </p:txBody>
      </p:sp>
      <p:sp>
        <p:nvSpPr>
          <p:cNvPr id="4" name="Subtitle 3"/>
          <p:cNvSpPr>
            <a:spLocks noGrp="1"/>
          </p:cNvSpPr>
          <p:nvPr>
            <p:ph type="subTitle" idx="1"/>
          </p:nvPr>
        </p:nvSpPr>
        <p:spPr>
          <a:xfrm>
            <a:off x="381000" y="1600200"/>
            <a:ext cx="8458200" cy="4953000"/>
          </a:xfrm>
        </p:spPr>
        <p:txBody>
          <a:bodyPr/>
          <a:lstStyle/>
          <a:p>
            <a:pPr algn="l"/>
            <a:r>
              <a:rPr lang="en-US" dirty="0" smtClean="0"/>
              <a:t>Conclusion: TLOA addresses many areas of the NN justice system, but there needs to be continued consultation between departments, i.e. courts, corrections, police, prosecutor, public defender, social services and any other affected department to see if implementation is possible.</a:t>
            </a:r>
          </a:p>
          <a:p>
            <a:pPr algn="l"/>
            <a:r>
              <a:rPr lang="en-US" dirty="0" smtClean="0"/>
              <a:t>Consultation between NN and Fed is also necessary.</a:t>
            </a:r>
          </a:p>
          <a:p>
            <a:pPr algn="l"/>
            <a:endParaRPr lang="en-US" dirty="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idx="1"/>
          </p:nvPr>
        </p:nvSpPr>
        <p:spPr/>
        <p:txBody>
          <a:bodyPr/>
          <a:lstStyle/>
          <a:p>
            <a:pPr>
              <a:buNone/>
            </a:pPr>
            <a:r>
              <a:rPr lang="en-US" dirty="0" smtClean="0"/>
              <a:t>Hon. William J.J. Platero</a:t>
            </a:r>
          </a:p>
          <a:p>
            <a:pPr>
              <a:buNone/>
            </a:pPr>
            <a:r>
              <a:rPr lang="en-US" dirty="0" smtClean="0"/>
              <a:t>(505) 908-2818</a:t>
            </a:r>
          </a:p>
          <a:p>
            <a:pPr>
              <a:buNone/>
            </a:pPr>
            <a:endParaRPr lang="en-US" dirty="0" smtClean="0"/>
          </a:p>
          <a:p>
            <a:pPr>
              <a:buNone/>
            </a:pPr>
            <a:r>
              <a:rPr lang="en-US" dirty="0" smtClean="0"/>
              <a:t>Dan </a:t>
            </a:r>
            <a:r>
              <a:rPr lang="en-US" dirty="0" err="1" smtClean="0"/>
              <a:t>Moquin</a:t>
            </a:r>
            <a:r>
              <a:rPr lang="en-US" dirty="0" smtClean="0"/>
              <a:t> , Staff Attorney</a:t>
            </a:r>
          </a:p>
          <a:p>
            <a:pPr>
              <a:buNone/>
            </a:pPr>
            <a:r>
              <a:rPr lang="en-US" dirty="0" smtClean="0"/>
              <a:t>(505) </a:t>
            </a:r>
            <a:r>
              <a:rPr lang="en-US" dirty="0"/>
              <a:t> </a:t>
            </a:r>
            <a:r>
              <a:rPr lang="en-US" dirty="0" smtClean="0"/>
              <a:t>775-3218</a:t>
            </a:r>
          </a:p>
          <a:p>
            <a:pPr>
              <a:buNone/>
            </a:pPr>
            <a:endParaRPr lang="en-US" dirty="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VIOLENCE AGAINST WOMEN RE-AUTHORIZATION ACT OF 2013</a:t>
            </a:r>
            <a:endParaRPr lang="en-US" dirty="0"/>
          </a:p>
        </p:txBody>
      </p:sp>
      <p:sp>
        <p:nvSpPr>
          <p:cNvPr id="3" name="Content Placeholder 2"/>
          <p:cNvSpPr>
            <a:spLocks noGrp="1"/>
          </p:cNvSpPr>
          <p:nvPr>
            <p:ph idx="1"/>
          </p:nvPr>
        </p:nvSpPr>
        <p:spPr/>
        <p:txBody>
          <a:bodyPr>
            <a:normAutofit lnSpcReduction="10000"/>
          </a:bodyPr>
          <a:lstStyle/>
          <a:p>
            <a:r>
              <a:rPr lang="en-US" dirty="0" smtClean="0"/>
              <a:t>The Act was passed on March 7, 2013.</a:t>
            </a:r>
          </a:p>
          <a:p>
            <a:r>
              <a:rPr lang="en-US" dirty="0" smtClean="0"/>
              <a:t>It recognized the inherent power of tribes to exercise “special domestic violence criminal jurisdiction” (SDVCJ) over certain defendant that were non-Natives.</a:t>
            </a:r>
          </a:p>
          <a:p>
            <a:r>
              <a:rPr lang="en-US" dirty="0" smtClean="0"/>
              <a:t>Inherent authority is important since it avoids a double jeopardy challenge</a:t>
            </a:r>
          </a:p>
          <a:p>
            <a:r>
              <a:rPr lang="en-US" dirty="0" smtClean="0"/>
              <a:t>The authority allows tribes beginning March 7, 2015 to prosecute non-Indians for domestic violence and dating violence and for violating tribal domestic violence orders</a:t>
            </a:r>
            <a:endParaRPr lang="en-US" dirty="0"/>
          </a:p>
        </p:txBody>
      </p:sp>
    </p:spTree>
    <p:extLst>
      <p:ext uri="{BB962C8B-B14F-4D97-AF65-F5344CB8AC3E}">
        <p14:creationId xmlns:p14="http://schemas.microsoft.com/office/powerpoint/2010/main" val="339619198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a:t>
            </a:r>
            <a:endParaRPr lang="en-US" dirty="0"/>
          </a:p>
        </p:txBody>
      </p:sp>
      <p:sp>
        <p:nvSpPr>
          <p:cNvPr id="3" name="Content Placeholder 2"/>
          <p:cNvSpPr>
            <a:spLocks noGrp="1"/>
          </p:cNvSpPr>
          <p:nvPr>
            <p:ph idx="1"/>
          </p:nvPr>
        </p:nvSpPr>
        <p:spPr/>
        <p:txBody>
          <a:bodyPr/>
          <a:lstStyle/>
          <a:p>
            <a:r>
              <a:rPr lang="en-US" dirty="0" smtClean="0"/>
              <a:t>Must give defendants the rights that are contained in the Indian Civil Rights Act as amended by the Tribal Law and Order Act</a:t>
            </a:r>
          </a:p>
          <a:p>
            <a:r>
              <a:rPr lang="en-US" dirty="0" smtClean="0"/>
              <a:t>Thus to prosecute Non-Indians Tribe must be in compliance with TLOA requirements explained in the TLOA presentation</a:t>
            </a:r>
            <a:endParaRPr lang="en-US" dirty="0"/>
          </a:p>
        </p:txBody>
      </p:sp>
    </p:spTree>
    <p:extLst>
      <p:ext uri="{BB962C8B-B14F-4D97-AF65-F5344CB8AC3E}">
        <p14:creationId xmlns:p14="http://schemas.microsoft.com/office/powerpoint/2010/main" val="155047149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COVERED</a:t>
            </a:r>
            <a:endParaRPr lang="en-US" dirty="0"/>
          </a:p>
        </p:txBody>
      </p:sp>
      <p:sp>
        <p:nvSpPr>
          <p:cNvPr id="3" name="Content Placeholder 2"/>
          <p:cNvSpPr>
            <a:spLocks noGrp="1"/>
          </p:cNvSpPr>
          <p:nvPr>
            <p:ph idx="1"/>
          </p:nvPr>
        </p:nvSpPr>
        <p:spPr/>
        <p:txBody>
          <a:bodyPr>
            <a:normAutofit lnSpcReduction="10000"/>
          </a:bodyPr>
          <a:lstStyle/>
          <a:p>
            <a:r>
              <a:rPr lang="en-US" dirty="0" smtClean="0"/>
              <a:t>Crimes committed outside of the Reservation or what is defined as Indian Country</a:t>
            </a:r>
          </a:p>
          <a:p>
            <a:r>
              <a:rPr lang="en-US" dirty="0" smtClean="0"/>
              <a:t>Crimes involving two non-Indians regardless of location of the crime</a:t>
            </a:r>
          </a:p>
          <a:p>
            <a:r>
              <a:rPr lang="en-US" dirty="0" smtClean="0"/>
              <a:t>Crimes between strangers even if the crime is a sexual assault</a:t>
            </a:r>
          </a:p>
          <a:p>
            <a:r>
              <a:rPr lang="en-US" dirty="0" smtClean="0"/>
              <a:t>Crimes committed by a person lacking a sufficient tie to a tribe such as working or living on the reservation</a:t>
            </a:r>
          </a:p>
          <a:p>
            <a:r>
              <a:rPr lang="en-US" dirty="0" smtClean="0"/>
              <a:t>Child or elder abuse of person not covered by protective order</a:t>
            </a:r>
            <a:endParaRPr lang="en-US" dirty="0"/>
          </a:p>
        </p:txBody>
      </p:sp>
    </p:spTree>
    <p:extLst>
      <p:ext uri="{BB962C8B-B14F-4D97-AF65-F5344CB8AC3E}">
        <p14:creationId xmlns:p14="http://schemas.microsoft.com/office/powerpoint/2010/main" val="2049313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Tribal Law and Order Act</a:t>
            </a:r>
            <a:endParaRPr lang="en-US" dirty="0"/>
          </a:p>
        </p:txBody>
      </p:sp>
      <p:sp>
        <p:nvSpPr>
          <p:cNvPr id="3" name="Content Placeholder 2"/>
          <p:cNvSpPr>
            <a:spLocks noGrp="1"/>
          </p:cNvSpPr>
          <p:nvPr>
            <p:ph idx="1"/>
          </p:nvPr>
        </p:nvSpPr>
        <p:spPr/>
        <p:txBody>
          <a:bodyPr>
            <a:normAutofit lnSpcReduction="10000"/>
          </a:bodyPr>
          <a:lstStyle/>
          <a:p>
            <a:r>
              <a:rPr lang="en-US" dirty="0" smtClean="0"/>
              <a:t>Primary Causes</a:t>
            </a:r>
          </a:p>
          <a:p>
            <a:pPr>
              <a:buNone/>
            </a:pPr>
            <a:r>
              <a:rPr lang="en-US" dirty="0" smtClean="0"/>
              <a:t>	1 - Broken and Divided System</a:t>
            </a:r>
          </a:p>
          <a:p>
            <a:pPr lvl="2">
              <a:buFont typeface="Courier New" pitchFamily="49" charset="0"/>
              <a:buChar char="o"/>
            </a:pPr>
            <a:r>
              <a:rPr lang="en-US" dirty="0" smtClean="0"/>
              <a:t>Handcuffed tribal justice systems</a:t>
            </a:r>
          </a:p>
          <a:p>
            <a:pPr lvl="2">
              <a:buFont typeface="Courier New" pitchFamily="49" charset="0"/>
              <a:buChar char="o"/>
            </a:pPr>
            <a:r>
              <a:rPr lang="en-US" dirty="0" smtClean="0"/>
              <a:t>Lack of federal accountability to tribes</a:t>
            </a:r>
          </a:p>
          <a:p>
            <a:pPr lvl="2">
              <a:buFont typeface="Courier New" pitchFamily="49" charset="0"/>
              <a:buChar char="o"/>
            </a:pPr>
            <a:r>
              <a:rPr lang="en-US" dirty="0" smtClean="0"/>
              <a:t>Jurisdictional maze		</a:t>
            </a:r>
          </a:p>
          <a:p>
            <a:pPr>
              <a:buNone/>
            </a:pPr>
            <a:r>
              <a:rPr lang="en-US" dirty="0" smtClean="0"/>
              <a:t>	2 – Underfunded Tribal Justice System</a:t>
            </a:r>
          </a:p>
          <a:p>
            <a:pPr lvl="0">
              <a:buClr>
                <a:prstClr val="white">
                  <a:shade val="95000"/>
                </a:prstClr>
              </a:buClr>
            </a:pPr>
            <a:r>
              <a:rPr lang="en-US" dirty="0" smtClean="0">
                <a:solidFill>
                  <a:prstClr val="white"/>
                </a:solidFill>
              </a:rPr>
              <a:t>Crafting a Solution</a:t>
            </a:r>
          </a:p>
          <a:p>
            <a:pPr lvl="0">
              <a:buClr>
                <a:prstClr val="white">
                  <a:shade val="95000"/>
                </a:prstClr>
              </a:buClr>
            </a:pPr>
            <a:r>
              <a:rPr lang="en-US" dirty="0" smtClean="0">
                <a:solidFill>
                  <a:prstClr val="white"/>
                </a:solidFill>
              </a:rPr>
              <a:t>Senator Dorgan introduced TLOA on April 2, 2009</a:t>
            </a:r>
          </a:p>
          <a:p>
            <a:pPr lvl="0">
              <a:buClr>
                <a:prstClr val="white">
                  <a:shade val="95000"/>
                </a:prstClr>
              </a:buClr>
            </a:pPr>
            <a:r>
              <a:rPr lang="en-US" dirty="0" smtClean="0">
                <a:solidFill>
                  <a:prstClr val="white"/>
                </a:solidFill>
              </a:rPr>
              <a:t>Comprehensive approach to reforming system; tribal and federal</a:t>
            </a:r>
          </a:p>
          <a:p>
            <a:pPr>
              <a:buNone/>
            </a:pP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Pilot </a:t>
            </a:r>
            <a:r>
              <a:rPr lang="en-US" dirty="0" err="1" smtClean="0"/>
              <a:t>Progam</a:t>
            </a:r>
            <a:endParaRPr lang="en-US" dirty="0"/>
          </a:p>
        </p:txBody>
      </p:sp>
      <p:sp>
        <p:nvSpPr>
          <p:cNvPr id="3" name="Content Placeholder 2"/>
          <p:cNvSpPr>
            <a:spLocks noGrp="1"/>
          </p:cNvSpPr>
          <p:nvPr>
            <p:ph idx="1"/>
          </p:nvPr>
        </p:nvSpPr>
        <p:spPr/>
        <p:txBody>
          <a:bodyPr/>
          <a:lstStyle/>
          <a:p>
            <a:r>
              <a:rPr lang="en-US" dirty="0" smtClean="0"/>
              <a:t>The pilot programs were available prior to March 7, 2015 for the prosecution of Non-Indians. The Navajo Nation did not opt to be in a pilot program the requirements to participate were the same as described in TLOA but to repeat:</a:t>
            </a:r>
          </a:p>
          <a:p>
            <a:r>
              <a:rPr lang="en-US" dirty="0" smtClean="0"/>
              <a:t>Follow the protections of the Indian Civil Rights Act of 1968.</a:t>
            </a:r>
          </a:p>
          <a:p>
            <a:r>
              <a:rPr lang="en-US" dirty="0" smtClean="0"/>
              <a:t>Follow the Requirements of the Tribal Law and Order Act of 2010</a:t>
            </a:r>
            <a:endParaRPr lang="en-US" dirty="0"/>
          </a:p>
          <a:p>
            <a:endParaRPr lang="en-US" dirty="0"/>
          </a:p>
        </p:txBody>
      </p:sp>
    </p:spTree>
    <p:extLst>
      <p:ext uri="{BB962C8B-B14F-4D97-AF65-F5344CB8AC3E}">
        <p14:creationId xmlns:p14="http://schemas.microsoft.com/office/powerpoint/2010/main" val="10004308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 continued</a:t>
            </a:r>
            <a:endParaRPr lang="en-US" dirty="0"/>
          </a:p>
        </p:txBody>
      </p:sp>
      <p:sp>
        <p:nvSpPr>
          <p:cNvPr id="3" name="Content Placeholder 2"/>
          <p:cNvSpPr>
            <a:spLocks noGrp="1"/>
          </p:cNvSpPr>
          <p:nvPr>
            <p:ph idx="1"/>
          </p:nvPr>
        </p:nvSpPr>
        <p:spPr>
          <a:xfrm>
            <a:off x="457200" y="1600200"/>
            <a:ext cx="8229600" cy="5029200"/>
          </a:xfrm>
        </p:spPr>
        <p:txBody>
          <a:bodyPr>
            <a:normAutofit lnSpcReduction="10000"/>
          </a:bodyPr>
          <a:lstStyle/>
          <a:p>
            <a:r>
              <a:rPr lang="en-US" dirty="0" smtClean="0"/>
              <a:t>TOLA requirements:</a:t>
            </a:r>
          </a:p>
          <a:p>
            <a:r>
              <a:rPr lang="en-US" dirty="0" smtClean="0"/>
              <a:t>Effective assistance of counsel for defendants</a:t>
            </a:r>
          </a:p>
          <a:p>
            <a:r>
              <a:rPr lang="en-US" dirty="0" smtClean="0"/>
              <a:t>Free appointed, licensed and law trained advocates for indigent defendants</a:t>
            </a:r>
          </a:p>
          <a:p>
            <a:r>
              <a:rPr lang="en-US" dirty="0" smtClean="0"/>
              <a:t>Criminal laws and procedures publicly available for defendants and advocates</a:t>
            </a:r>
          </a:p>
          <a:p>
            <a:r>
              <a:rPr lang="en-US" dirty="0" smtClean="0"/>
              <a:t>Recorded hearings available for judicial review</a:t>
            </a:r>
          </a:p>
          <a:p>
            <a:r>
              <a:rPr lang="en-US" dirty="0" smtClean="0"/>
              <a:t>Jury pools that reflect broad section of community including non-Indians</a:t>
            </a:r>
          </a:p>
          <a:p>
            <a:r>
              <a:rPr lang="en-US" dirty="0" smtClean="0"/>
              <a:t>Inform defendants of right to file federal habeas corpus petitions</a:t>
            </a:r>
          </a:p>
          <a:p>
            <a:endParaRPr lang="en-US" dirty="0"/>
          </a:p>
        </p:txBody>
      </p:sp>
    </p:spTree>
    <p:extLst>
      <p:ext uri="{BB962C8B-B14F-4D97-AF65-F5344CB8AC3E}">
        <p14:creationId xmlns:p14="http://schemas.microsoft.com/office/powerpoint/2010/main" val="212296566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TRIBES INVOLVED IN PILOT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Tribes involved include:</a:t>
            </a:r>
          </a:p>
          <a:p>
            <a:r>
              <a:rPr lang="en-US" dirty="0" smtClean="0"/>
              <a:t>On February 6, 2014:</a:t>
            </a:r>
          </a:p>
          <a:p>
            <a:r>
              <a:rPr lang="en-US" dirty="0" smtClean="0"/>
              <a:t>Pascua Yaqui Tribe of Arizona</a:t>
            </a:r>
          </a:p>
          <a:p>
            <a:r>
              <a:rPr lang="en-US" dirty="0" smtClean="0"/>
              <a:t>Tulalip Tribes of Washington</a:t>
            </a:r>
          </a:p>
          <a:p>
            <a:r>
              <a:rPr lang="en-US" dirty="0" smtClean="0"/>
              <a:t>Umatilla Tribes of Oregon</a:t>
            </a:r>
          </a:p>
          <a:p>
            <a:r>
              <a:rPr lang="en-US" dirty="0" smtClean="0"/>
              <a:t>Later these tribes joined:</a:t>
            </a:r>
          </a:p>
          <a:p>
            <a:endParaRPr lang="en-US" dirty="0"/>
          </a:p>
          <a:p>
            <a:r>
              <a:rPr lang="en-US" dirty="0" smtClean="0"/>
              <a:t>Assiniboine and Sioux Tribes of Fort Peck Indian Reservation in Montana</a:t>
            </a:r>
          </a:p>
          <a:p>
            <a:r>
              <a:rPr lang="en-US" dirty="0" smtClean="0"/>
              <a:t>Confederated Tribes of the Umatilla Indian Reservation of Oregon</a:t>
            </a:r>
            <a:endParaRPr lang="en-US" dirty="0"/>
          </a:p>
        </p:txBody>
      </p:sp>
    </p:spTree>
    <p:extLst>
      <p:ext uri="{BB962C8B-B14F-4D97-AF65-F5344CB8AC3E}">
        <p14:creationId xmlns:p14="http://schemas.microsoft.com/office/powerpoint/2010/main" val="260793668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CHANGES NOT REQUIRING TRIBAL CONSENT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VAWA allows for the federal prosecution of Defendants who have two prior convictions for domestic violence including tribal convictions</a:t>
            </a:r>
          </a:p>
          <a:p>
            <a:r>
              <a:rPr lang="en-US" dirty="0" smtClean="0"/>
              <a:t>The United States Supreme Court heard a challenge around one month ago. The challenge asserted that the tribal convictions violated due process because the Defendants did not have counsel before the tribal courts. The Supreme Court unanimously overturned the Ninth Circuit Court and held that the federal prosecution did not violate due process.</a:t>
            </a:r>
          </a:p>
          <a:p>
            <a:r>
              <a:rPr lang="en-US" dirty="0" smtClean="0"/>
              <a:t>Justice Ginsberg wrote the opinion.  </a:t>
            </a:r>
            <a:endParaRPr lang="en-US" dirty="0"/>
          </a:p>
        </p:txBody>
      </p:sp>
    </p:spTree>
    <p:extLst>
      <p:ext uri="{BB962C8B-B14F-4D97-AF65-F5344CB8AC3E}">
        <p14:creationId xmlns:p14="http://schemas.microsoft.com/office/powerpoint/2010/main" val="193117951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continued</a:t>
            </a:r>
            <a:endParaRPr lang="en-US" dirty="0"/>
          </a:p>
        </p:txBody>
      </p:sp>
      <p:sp>
        <p:nvSpPr>
          <p:cNvPr id="3" name="Content Placeholder 2"/>
          <p:cNvSpPr>
            <a:spLocks noGrp="1"/>
          </p:cNvSpPr>
          <p:nvPr>
            <p:ph idx="1"/>
          </p:nvPr>
        </p:nvSpPr>
        <p:spPr/>
        <p:txBody>
          <a:bodyPr/>
          <a:lstStyle/>
          <a:p>
            <a:r>
              <a:rPr lang="en-US" dirty="0" smtClean="0"/>
              <a:t>The strangulation of an intimate partner was made a federal crime in Indian country by section 906 of VAWA. The U.S. Attorneys office has prosecuted many cases in Indian country</a:t>
            </a:r>
          </a:p>
          <a:p>
            <a:r>
              <a:rPr lang="en-US" dirty="0" smtClean="0"/>
              <a:t>Section 402 of VAWA provided for grants to tribes to prevent domestic violence and sexual </a:t>
            </a:r>
            <a:r>
              <a:rPr lang="en-US" smtClean="0"/>
              <a:t>related assaults.</a:t>
            </a:r>
            <a:endParaRPr lang="en-US" dirty="0"/>
          </a:p>
        </p:txBody>
      </p:sp>
    </p:spTree>
    <p:extLst>
      <p:ext uri="{BB962C8B-B14F-4D97-AF65-F5344CB8AC3E}">
        <p14:creationId xmlns:p14="http://schemas.microsoft.com/office/powerpoint/2010/main" val="195540037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idx="1"/>
          </p:nvPr>
        </p:nvSpPr>
        <p:spPr/>
        <p:txBody>
          <a:bodyPr/>
          <a:lstStyle/>
          <a:p>
            <a:r>
              <a:rPr lang="en-US" dirty="0"/>
              <a:t>Dan Moquin , Staff Attorney</a:t>
            </a:r>
          </a:p>
          <a:p>
            <a:r>
              <a:rPr lang="en-US" dirty="0" smtClean="0"/>
              <a:t>Ramah Judicial District, (505</a:t>
            </a:r>
            <a:r>
              <a:rPr lang="en-US" dirty="0"/>
              <a:t>)  775-3218</a:t>
            </a:r>
          </a:p>
          <a:p>
            <a:r>
              <a:rPr lang="en-US" dirty="0" smtClean="0">
                <a:hlinkClick r:id="rId2"/>
              </a:rPr>
              <a:t>dgmoquin@yahoo.com</a:t>
            </a:r>
            <a:endParaRPr lang="en-US" dirty="0" smtClean="0"/>
          </a:p>
        </p:txBody>
      </p:sp>
    </p:spTree>
    <p:extLst>
      <p:ext uri="{BB962C8B-B14F-4D97-AF65-F5344CB8AC3E}">
        <p14:creationId xmlns:p14="http://schemas.microsoft.com/office/powerpoint/2010/main" val="397701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Tribal Law and Order Act</a:t>
            </a:r>
            <a:endParaRPr lang="en-US" dirty="0"/>
          </a:p>
        </p:txBody>
      </p:sp>
      <p:sp>
        <p:nvSpPr>
          <p:cNvPr id="3" name="Content Placeholder 2"/>
          <p:cNvSpPr>
            <a:spLocks noGrp="1"/>
          </p:cNvSpPr>
          <p:nvPr>
            <p:ph idx="1"/>
          </p:nvPr>
        </p:nvSpPr>
        <p:spPr/>
        <p:txBody>
          <a:bodyPr>
            <a:normAutofit lnSpcReduction="10000"/>
          </a:bodyPr>
          <a:lstStyle/>
          <a:p>
            <a:r>
              <a:rPr lang="en-US" dirty="0" smtClean="0"/>
              <a:t>Indian Arts and Crafts Amendments Act 2010 </a:t>
            </a:r>
          </a:p>
          <a:p>
            <a:r>
              <a:rPr lang="en-US" dirty="0" smtClean="0"/>
              <a:t>Domestic Violence &amp; Sexual Assault in IC</a:t>
            </a:r>
          </a:p>
          <a:p>
            <a:r>
              <a:rPr lang="en-US" dirty="0" smtClean="0"/>
              <a:t>Tribal Courts, Justice Systems &amp; Tribal Sovereignty</a:t>
            </a:r>
          </a:p>
          <a:p>
            <a:r>
              <a:rPr lang="en-US" dirty="0" smtClean="0"/>
              <a:t>Federal Accountability, Consultation &amp; Coordination</a:t>
            </a:r>
          </a:p>
          <a:p>
            <a:r>
              <a:rPr lang="en-US" dirty="0" smtClean="0"/>
              <a:t>Programmatic Improvements to Aid Tribal Justice Systems</a:t>
            </a:r>
          </a:p>
          <a:p>
            <a:r>
              <a:rPr lang="en-US" dirty="0" smtClean="0"/>
              <a:t>Tribal Police Recruitment, Training &amp; Retention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5592762"/>
          </a:xfrm>
        </p:spPr>
        <p:txBody>
          <a:bodyPr/>
          <a:lstStyle/>
          <a:p>
            <a:r>
              <a:rPr lang="en-US" dirty="0" smtClean="0"/>
              <a:t>Indian Arts and Crafts Amendments Act of 2010</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Indian Arts &amp; Crafts Amendments Act - Overview</a:t>
            </a:r>
            <a:endParaRPr lang="en-US" dirty="0"/>
          </a:p>
        </p:txBody>
      </p:sp>
      <p:sp>
        <p:nvSpPr>
          <p:cNvPr id="3" name="Content Placeholder 2"/>
          <p:cNvSpPr>
            <a:spLocks noGrp="1"/>
          </p:cNvSpPr>
          <p:nvPr>
            <p:ph idx="1"/>
          </p:nvPr>
        </p:nvSpPr>
        <p:spPr/>
        <p:txBody>
          <a:bodyPr>
            <a:normAutofit lnSpcReduction="10000"/>
          </a:bodyPr>
          <a:lstStyle/>
          <a:p>
            <a:r>
              <a:rPr lang="en-US" dirty="0" smtClean="0"/>
              <a:t>Offense: Misrepresentation of Indian produced goods and products.</a:t>
            </a:r>
          </a:p>
          <a:p>
            <a:endParaRPr lang="en-US" dirty="0" smtClean="0"/>
          </a:p>
          <a:p>
            <a:r>
              <a:rPr lang="en-US" dirty="0" smtClean="0"/>
              <a:t>Offered or displayed for sale - $1000 or less</a:t>
            </a:r>
          </a:p>
          <a:p>
            <a:pPr>
              <a:buNone/>
            </a:pPr>
            <a:r>
              <a:rPr lang="en-US" dirty="0" smtClean="0"/>
              <a:t>	1</a:t>
            </a:r>
            <a:r>
              <a:rPr lang="en-US" baseline="30000" dirty="0" smtClean="0"/>
              <a:t>st</a:t>
            </a:r>
            <a:r>
              <a:rPr lang="en-US" dirty="0" smtClean="0"/>
              <a:t> Offense: Individual - $25,000 fine/1yr. jail</a:t>
            </a:r>
          </a:p>
          <a:p>
            <a:pPr>
              <a:buNone/>
            </a:pPr>
            <a:r>
              <a:rPr lang="en-US" dirty="0" smtClean="0"/>
              <a:t>	Not an individual - $100,000 fine</a:t>
            </a:r>
          </a:p>
          <a:p>
            <a:pPr lvl="0">
              <a:buClr>
                <a:prstClr val="white">
                  <a:shade val="95000"/>
                </a:prstClr>
              </a:buClr>
            </a:pPr>
            <a:endParaRPr lang="en-US" dirty="0" smtClean="0">
              <a:solidFill>
                <a:prstClr val="white"/>
              </a:solidFill>
            </a:endParaRPr>
          </a:p>
          <a:p>
            <a:pPr lvl="0">
              <a:buClr>
                <a:prstClr val="white">
                  <a:shade val="95000"/>
                </a:prstClr>
              </a:buClr>
            </a:pPr>
            <a:r>
              <a:rPr lang="en-US" dirty="0" smtClean="0">
                <a:solidFill>
                  <a:prstClr val="white"/>
                </a:solidFill>
              </a:rPr>
              <a:t>Offered or displayed for sale - $1000 or more</a:t>
            </a:r>
          </a:p>
          <a:p>
            <a:pPr lvl="0">
              <a:buClr>
                <a:prstClr val="white">
                  <a:shade val="95000"/>
                </a:prstClr>
              </a:buClr>
              <a:buNone/>
            </a:pPr>
            <a:r>
              <a:rPr lang="en-US" dirty="0" smtClean="0">
                <a:solidFill>
                  <a:prstClr val="white"/>
                </a:solidFill>
              </a:rPr>
              <a:t>	1</a:t>
            </a:r>
            <a:r>
              <a:rPr lang="en-US" baseline="30000" dirty="0" smtClean="0">
                <a:solidFill>
                  <a:prstClr val="white"/>
                </a:solidFill>
              </a:rPr>
              <a:t>st</a:t>
            </a:r>
            <a:r>
              <a:rPr lang="en-US" dirty="0" smtClean="0">
                <a:solidFill>
                  <a:prstClr val="white"/>
                </a:solidFill>
              </a:rPr>
              <a:t> Offense: Individual - $250,000/5 yrs. jail</a:t>
            </a:r>
          </a:p>
          <a:p>
            <a:pPr>
              <a:buNone/>
            </a:pPr>
            <a:r>
              <a:rPr lang="en-US" dirty="0" smtClean="0"/>
              <a:t>	Not an individual - $1,000,000 fine</a:t>
            </a:r>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Indian Arts &amp; Crafts Amendments Act - Overview</a:t>
            </a:r>
            <a:endParaRPr lang="en-US" dirty="0"/>
          </a:p>
        </p:txBody>
      </p:sp>
      <p:sp>
        <p:nvSpPr>
          <p:cNvPr id="3" name="Content Placeholder 2"/>
          <p:cNvSpPr>
            <a:spLocks noGrp="1"/>
          </p:cNvSpPr>
          <p:nvPr>
            <p:ph idx="1"/>
          </p:nvPr>
        </p:nvSpPr>
        <p:spPr/>
        <p:txBody>
          <a:bodyPr>
            <a:normAutofit fontScale="92500"/>
          </a:bodyPr>
          <a:lstStyle/>
          <a:p>
            <a:r>
              <a:rPr lang="en-US" dirty="0" smtClean="0"/>
              <a:t>Offense: Misrepresentation of Indian produced goods and products.</a:t>
            </a:r>
          </a:p>
          <a:p>
            <a:r>
              <a:rPr lang="en-US" dirty="0" smtClean="0"/>
              <a:t>2</a:t>
            </a:r>
            <a:r>
              <a:rPr lang="en-US" baseline="30000" dirty="0" smtClean="0"/>
              <a:t>nd</a:t>
            </a:r>
            <a:r>
              <a:rPr lang="en-US" dirty="0" smtClean="0"/>
              <a:t> or Subsequent Offense: Individual – 15 yrs. Jail.</a:t>
            </a:r>
          </a:p>
          <a:p>
            <a:pPr>
              <a:buNone/>
            </a:pPr>
            <a:r>
              <a:rPr lang="en-US" dirty="0" smtClean="0"/>
              <a:t>	Not an individual - $5,000,000 fine</a:t>
            </a:r>
          </a:p>
          <a:p>
            <a:pPr>
              <a:buNone/>
            </a:pPr>
            <a:endParaRPr lang="en-US" dirty="0" smtClean="0"/>
          </a:p>
          <a:p>
            <a:pPr>
              <a:buNone/>
            </a:pPr>
            <a:r>
              <a:rPr lang="en-US" dirty="0" smtClean="0"/>
              <a:t>Federal law enforcement officer, including cross commissioned can investigate.</a:t>
            </a:r>
          </a:p>
          <a:p>
            <a:pPr>
              <a:buNone/>
            </a:pPr>
            <a:r>
              <a:rPr lang="en-US" dirty="0" smtClean="0"/>
              <a:t>Federal, Tribal or State prosecution allowed.</a:t>
            </a:r>
          </a:p>
          <a:p>
            <a:pPr>
              <a:buNone/>
            </a:pPr>
            <a:r>
              <a:rPr lang="en-US" dirty="0" smtClean="0"/>
              <a:t>Civil Litigation allowed – money damages.</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631</TotalTime>
  <Words>3224</Words>
  <Application>Microsoft Office PowerPoint</Application>
  <PresentationFormat>On-screen Show (4:3)</PresentationFormat>
  <Paragraphs>221</Paragraphs>
  <Slides>55</Slides>
  <Notes>0</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Apex</vt:lpstr>
      <vt:lpstr>Navajo nation judicial branch Quarterly Judicial Conference</vt:lpstr>
      <vt:lpstr>Summary and Explanation of Provisions in the Tribal Law and Order Act of 2010 Public Law 111-211 – July 29, 2010</vt:lpstr>
      <vt:lpstr>Tribal Law and Order Act</vt:lpstr>
      <vt:lpstr>Tribal Law and Order Act</vt:lpstr>
      <vt:lpstr>Tribal Law and Order Act</vt:lpstr>
      <vt:lpstr>Tribal Law and Order Act</vt:lpstr>
      <vt:lpstr>Indian Arts and Crafts Amendments Act of 2010</vt:lpstr>
      <vt:lpstr>Indian Arts &amp; Crafts Amendments Act - Overview</vt:lpstr>
      <vt:lpstr>Indian Arts &amp; Crafts Amendments Act - Overview</vt:lpstr>
      <vt:lpstr>Domestic Violence &amp; Sexual Assault in Indian Country</vt:lpstr>
      <vt:lpstr>Domestic Violence and Sexual Assault in indian Country</vt:lpstr>
      <vt:lpstr>Tribal Law and Order Act</vt:lpstr>
      <vt:lpstr>Tribal Law and Order Act</vt:lpstr>
      <vt:lpstr>Tribal Law and Order Act</vt:lpstr>
      <vt:lpstr>Tribal Law and Order Act</vt:lpstr>
      <vt:lpstr>Tribal Courts, Justice Systems &amp; Tribal Sovereignty</vt:lpstr>
      <vt:lpstr>Tribal Courts, Justice Systems &amp; Tribal Sovereignty</vt:lpstr>
      <vt:lpstr>Tribal Law and Order Act</vt:lpstr>
      <vt:lpstr>Tribal Law and Order Act</vt:lpstr>
      <vt:lpstr>Tribal Law and Order Act</vt:lpstr>
      <vt:lpstr>Tribal Law and Order Act</vt:lpstr>
      <vt:lpstr>Tribal Law and Order Act</vt:lpstr>
      <vt:lpstr>Tribal Law and Order Act</vt:lpstr>
      <vt:lpstr>Tribal Law and Order Act</vt:lpstr>
      <vt:lpstr>Federal Accountability, Consultation &amp; Coordination</vt:lpstr>
      <vt:lpstr>Federal Accountability, Consultation &amp; Coordination</vt:lpstr>
      <vt:lpstr>Tribal Law and Order Act</vt:lpstr>
      <vt:lpstr>Tribal Law and Order Act</vt:lpstr>
      <vt:lpstr>Tribal Law and Order Act</vt:lpstr>
      <vt:lpstr>Tribal Law and Order Act</vt:lpstr>
      <vt:lpstr>Programmatic Improvements to Aid Tribal Justice Systems</vt:lpstr>
      <vt:lpstr>Programmatic Improvements to Aid Tribal Justice Systems</vt:lpstr>
      <vt:lpstr>Tribal Law and Order Act</vt:lpstr>
      <vt:lpstr>Tribal Law and Order Act</vt:lpstr>
      <vt:lpstr>Tribal Law and Order Act</vt:lpstr>
      <vt:lpstr>Tribal Law and Order Act</vt:lpstr>
      <vt:lpstr>Tribal Police Recruitment, Training &amp; Retention</vt:lpstr>
      <vt:lpstr>Tribal Police Recruitment, Training &amp; Retention</vt:lpstr>
      <vt:lpstr>Tribal Law and Order Act</vt:lpstr>
      <vt:lpstr>Challenges for Navajo Nation</vt:lpstr>
      <vt:lpstr>Challenges for Navajo Nation</vt:lpstr>
      <vt:lpstr>Challenges for Navajo Nation</vt:lpstr>
      <vt:lpstr>Challenges for Navajo Nation</vt:lpstr>
      <vt:lpstr>CHALLENGES FOR NAVAJO NATION CONTINUED</vt:lpstr>
      <vt:lpstr>Conclusion and Recommendation</vt:lpstr>
      <vt:lpstr>Contact Information</vt:lpstr>
      <vt:lpstr>VIOLENCE AGAINST WOMEN RE-AUTHORIZATION ACT OF 2013</vt:lpstr>
      <vt:lpstr>Requirements</vt:lpstr>
      <vt:lpstr>NOT COVERED</vt:lpstr>
      <vt:lpstr>Pilot Progam</vt:lpstr>
      <vt:lpstr>Requirements continued</vt:lpstr>
      <vt:lpstr>TRIBES INVOLVED IN PILOT</vt:lpstr>
      <vt:lpstr>CHANGES NOT REQUIRING TRIBAL CONSENT</vt:lpstr>
      <vt:lpstr>Changes continued</vt:lpstr>
      <vt:lpstr>CONTACT INFORMATION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Tribal Law and Order Act</dc:title>
  <dc:creator>WYellowhair</dc:creator>
  <cp:lastModifiedBy>Judicial Liaison</cp:lastModifiedBy>
  <cp:revision>53</cp:revision>
  <cp:lastPrinted>2014-10-16T14:04:27Z</cp:lastPrinted>
  <dcterms:created xsi:type="dcterms:W3CDTF">2010-10-28T19:18:50Z</dcterms:created>
  <dcterms:modified xsi:type="dcterms:W3CDTF">2016-08-08T20:31:57Z</dcterms:modified>
</cp:coreProperties>
</file>